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01" r:id="rId3"/>
    <p:sldId id="426" r:id="rId5"/>
    <p:sldId id="400" r:id="rId6"/>
    <p:sldId id="258" r:id="rId7"/>
    <p:sldId id="428" r:id="rId8"/>
    <p:sldId id="260" r:id="rId9"/>
    <p:sldId id="261" r:id="rId10"/>
    <p:sldId id="262" r:id="rId11"/>
    <p:sldId id="280" r:id="rId12"/>
    <p:sldId id="281" r:id="rId13"/>
    <p:sldId id="282" r:id="rId14"/>
    <p:sldId id="285" r:id="rId15"/>
    <p:sldId id="286" r:id="rId16"/>
    <p:sldId id="297" r:id="rId17"/>
    <p:sldId id="298" r:id="rId18"/>
    <p:sldId id="299" r:id="rId19"/>
    <p:sldId id="300" r:id="rId20"/>
    <p:sldId id="402" r:id="rId21"/>
    <p:sldId id="403" r:id="rId22"/>
    <p:sldId id="310" r:id="rId23"/>
    <p:sldId id="394" r:id="rId24"/>
    <p:sldId id="454" r:id="rId25"/>
    <p:sldId id="455" r:id="rId26"/>
    <p:sldId id="456" r:id="rId27"/>
    <p:sldId id="458" r:id="rId28"/>
    <p:sldId id="459" r:id="rId29"/>
    <p:sldId id="460" r:id="rId30"/>
    <p:sldId id="457" r:id="rId31"/>
    <p:sldId id="461" r:id="rId32"/>
    <p:sldId id="462" r:id="rId33"/>
    <p:sldId id="399" r:id="rId34"/>
    <p:sldId id="315" r:id="rId35"/>
    <p:sldId id="398" r:id="rId36"/>
    <p:sldId id="321" r:id="rId37"/>
    <p:sldId id="332" r:id="rId38"/>
    <p:sldId id="430" r:id="rId39"/>
    <p:sldId id="432" r:id="rId40"/>
    <p:sldId id="433" r:id="rId41"/>
    <p:sldId id="434" r:id="rId42"/>
    <p:sldId id="435" r:id="rId43"/>
    <p:sldId id="436" r:id="rId44"/>
    <p:sldId id="347" r:id="rId45"/>
    <p:sldId id="349" r:id="rId46"/>
    <p:sldId id="351" r:id="rId47"/>
    <p:sldId id="407" r:id="rId48"/>
    <p:sldId id="389" r:id="rId49"/>
    <p:sldId id="390" r:id="rId50"/>
    <p:sldId id="412" r:id="rId51"/>
    <p:sldId id="448" r:id="rId52"/>
    <p:sldId id="452" r:id="rId53"/>
    <p:sldId id="453"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9" userDrawn="1">
          <p15:clr>
            <a:srgbClr val="A4A3A4"/>
          </p15:clr>
        </p15:guide>
        <p15:guide id="2" pos="3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19"/>
        <p:guide pos="379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defTabSz="824865">
              <a:defRPr/>
            </a:pPr>
            <a:fld id="{E9E6FDB6-6D2B-46C1-9FA1-D82906A37C3A}" type="slidenum">
              <a:rPr lang="zh-CN" altLang="en-US">
                <a:solidFill>
                  <a:prstClr val="black"/>
                </a:solidFill>
                <a:ea typeface="宋体" panose="02010600030101010101" pitchFamily="2" charset="-122"/>
              </a:rPr>
            </a:fld>
            <a:endParaRPr lang="zh-CN" altLang="en-US" dirty="0">
              <a:solidFill>
                <a:prstClr val="black"/>
              </a:solidFill>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这样可以解答之前的问题，我认为。</a:t>
            </a:r>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阿里巴巴普惠体 R" panose="00020600040101010101" pitchFamily="18" charset="-122"/>
                <a:ea typeface="+mn-ea"/>
                <a:cs typeface="+mn-cs"/>
              </a:rPr>
              <a:t>在下图 </a:t>
            </a:r>
            <a:r>
              <a:rPr lang="en-US" altLang="zh-CN" sz="1200" b="0" i="0" kern="1200" dirty="0">
                <a:solidFill>
                  <a:schemeClr val="tx1"/>
                </a:solidFill>
                <a:effectLst/>
                <a:latin typeface="阿里巴巴普惠体 R" panose="00020600040101010101" pitchFamily="18" charset="-122"/>
                <a:ea typeface="+mn-ea"/>
                <a:cs typeface="+mn-cs"/>
              </a:rPr>
              <a:t>Dyna-Q </a:t>
            </a:r>
            <a:r>
              <a:rPr lang="zh-CN" altLang="en-US" sz="1200" b="0" i="0" kern="1200" dirty="0">
                <a:solidFill>
                  <a:schemeClr val="tx1"/>
                </a:solidFill>
                <a:effectLst/>
                <a:latin typeface="阿里巴巴普惠体 R" panose="00020600040101010101" pitchFamily="18" charset="-122"/>
                <a:ea typeface="+mn-ea"/>
                <a:cs typeface="+mn-cs"/>
              </a:rPr>
              <a:t>伪代码中，</a:t>
            </a:r>
            <a:r>
              <a:rPr lang="en-US" altLang="zh-CN" sz="1200" b="0" i="0" kern="1200" dirty="0">
                <a:solidFill>
                  <a:schemeClr val="tx1"/>
                </a:solidFill>
                <a:effectLst/>
                <a:latin typeface="阿里巴巴普惠体 R" panose="00020600040101010101" pitchFamily="18" charset="-122"/>
                <a:ea typeface="+mn-ea"/>
                <a:cs typeface="+mn-cs"/>
              </a:rPr>
              <a:t>Model(s, a) </a:t>
            </a:r>
            <a:r>
              <a:rPr lang="zh-CN" altLang="en-US" sz="1200" b="0" i="0" kern="1200" dirty="0">
                <a:solidFill>
                  <a:schemeClr val="tx1"/>
                </a:solidFill>
                <a:effectLst/>
                <a:latin typeface="阿里巴巴普惠体 R" panose="00020600040101010101" pitchFamily="18" charset="-122"/>
                <a:ea typeface="+mn-ea"/>
                <a:cs typeface="+mn-cs"/>
              </a:rPr>
              <a:t>表示为 </a:t>
            </a:r>
            <a:r>
              <a:rPr lang="en-US" altLang="zh-CN" sz="1200" b="0" i="0" kern="1200" dirty="0">
                <a:solidFill>
                  <a:schemeClr val="tx1"/>
                </a:solidFill>
                <a:effectLst/>
                <a:latin typeface="阿里巴巴普惠体 R" panose="00020600040101010101" pitchFamily="18" charset="-122"/>
                <a:ea typeface="+mn-ea"/>
                <a:cs typeface="+mn-cs"/>
              </a:rPr>
              <a:t>state-action pair (s, a) </a:t>
            </a:r>
            <a:r>
              <a:rPr lang="zh-CN" altLang="en-US" sz="1200" b="0" i="0" kern="1200" dirty="0">
                <a:solidFill>
                  <a:schemeClr val="tx1"/>
                </a:solidFill>
                <a:effectLst/>
                <a:latin typeface="阿里巴巴普惠体 R" panose="00020600040101010101" pitchFamily="18" charset="-122"/>
                <a:ea typeface="+mn-ea"/>
                <a:cs typeface="+mn-cs"/>
              </a:rPr>
              <a:t>预测的下一 </a:t>
            </a:r>
            <a:r>
              <a:rPr lang="en-US" altLang="zh-CN" sz="1200" b="0" i="0" kern="1200" dirty="0">
                <a:solidFill>
                  <a:schemeClr val="tx1"/>
                </a:solidFill>
                <a:effectLst/>
                <a:latin typeface="阿里巴巴普惠体 R" panose="00020600040101010101" pitchFamily="18" charset="-122"/>
                <a:ea typeface="+mn-ea"/>
                <a:cs typeface="+mn-cs"/>
              </a:rPr>
              <a:t>state </a:t>
            </a:r>
            <a:r>
              <a:rPr lang="zh-CN" altLang="en-US" sz="1200" b="0" i="0" kern="1200" dirty="0">
                <a:solidFill>
                  <a:schemeClr val="tx1"/>
                </a:solidFill>
                <a:effectLst/>
                <a:latin typeface="阿里巴巴普惠体 R" panose="00020600040101010101" pitchFamily="18" charset="-122"/>
                <a:ea typeface="+mn-ea"/>
                <a:cs typeface="+mn-cs"/>
              </a:rPr>
              <a:t>和 </a:t>
            </a:r>
            <a:r>
              <a:rPr lang="en-US" altLang="zh-CN" sz="1200" b="0" i="0" kern="1200" dirty="0">
                <a:solidFill>
                  <a:schemeClr val="tx1"/>
                </a:solidFill>
                <a:effectLst/>
                <a:latin typeface="阿里巴巴普惠体 R" panose="00020600040101010101" pitchFamily="18" charset="-122"/>
                <a:ea typeface="+mn-ea"/>
                <a:cs typeface="+mn-cs"/>
              </a:rPr>
              <a:t>reward</a:t>
            </a:r>
            <a:r>
              <a:rPr lang="zh-CN" altLang="en-US" sz="1200" b="0" i="0" kern="1200" dirty="0">
                <a:solidFill>
                  <a:schemeClr val="tx1"/>
                </a:solidFill>
                <a:effectLst/>
                <a:latin typeface="阿里巴巴普惠体 R" panose="00020600040101010101" pitchFamily="18" charset="-122"/>
                <a:ea typeface="+mn-ea"/>
                <a:cs typeface="+mn-cs"/>
              </a:rPr>
              <a:t>。</a:t>
            </a:r>
            <a:r>
              <a:rPr lang="en-US" altLang="zh-CN" sz="1200" b="0" i="0" kern="1200" dirty="0">
                <a:solidFill>
                  <a:schemeClr val="tx1"/>
                </a:solidFill>
                <a:effectLst/>
                <a:latin typeface="阿里巴巴普惠体 R" panose="00020600040101010101" pitchFamily="18" charset="-122"/>
                <a:ea typeface="+mn-ea"/>
                <a:cs typeface="+mn-cs"/>
              </a:rPr>
              <a:t>Direct RL</a:t>
            </a:r>
            <a:r>
              <a:rPr lang="zh-CN" altLang="en-US" sz="1200" b="0" i="0" kern="1200" dirty="0">
                <a:solidFill>
                  <a:schemeClr val="tx1"/>
                </a:solidFill>
                <a:effectLst/>
                <a:latin typeface="阿里巴巴普惠体 R" panose="00020600040101010101" pitchFamily="18" charset="-122"/>
                <a:ea typeface="+mn-ea"/>
                <a:cs typeface="+mn-cs"/>
              </a:rPr>
              <a:t>，</a:t>
            </a:r>
            <a:r>
              <a:rPr lang="en-US" altLang="zh-CN" sz="1200" b="0" i="0" kern="1200" dirty="0">
                <a:solidFill>
                  <a:schemeClr val="tx1"/>
                </a:solidFill>
                <a:effectLst/>
                <a:latin typeface="阿里巴巴普惠体 R" panose="00020600040101010101" pitchFamily="18" charset="-122"/>
                <a:ea typeface="+mn-ea"/>
                <a:cs typeface="+mn-cs"/>
              </a:rPr>
              <a:t>model-learning</a:t>
            </a:r>
            <a:r>
              <a:rPr lang="zh-CN" altLang="en-US" sz="1200" b="0" i="0" kern="1200" dirty="0">
                <a:solidFill>
                  <a:schemeClr val="tx1"/>
                </a:solidFill>
                <a:effectLst/>
                <a:latin typeface="阿里巴巴普惠体 R" panose="00020600040101010101" pitchFamily="18" charset="-122"/>
                <a:ea typeface="+mn-ea"/>
                <a:cs typeface="+mn-cs"/>
              </a:rPr>
              <a:t>，和 </a:t>
            </a:r>
            <a:r>
              <a:rPr lang="en-US" altLang="zh-CN" sz="1200" b="0" i="0" kern="1200" dirty="0">
                <a:solidFill>
                  <a:schemeClr val="tx1"/>
                </a:solidFill>
                <a:effectLst/>
                <a:latin typeface="阿里巴巴普惠体 R" panose="00020600040101010101" pitchFamily="18" charset="-122"/>
                <a:ea typeface="+mn-ea"/>
                <a:cs typeface="+mn-cs"/>
              </a:rPr>
              <a:t>planning </a:t>
            </a:r>
            <a:r>
              <a:rPr lang="zh-CN" altLang="en-US" sz="1200" b="0" i="0" kern="1200" dirty="0">
                <a:solidFill>
                  <a:schemeClr val="tx1"/>
                </a:solidFill>
                <a:effectLst/>
                <a:latin typeface="阿里巴巴普惠体 R" panose="00020600040101010101" pitchFamily="18" charset="-122"/>
                <a:ea typeface="+mn-ea"/>
                <a:cs typeface="+mn-cs"/>
              </a:rPr>
              <a:t>分别对应于 </a:t>
            </a:r>
            <a:r>
              <a:rPr lang="en-US" altLang="zh-CN" sz="1200" b="0" i="0" kern="1200" dirty="0">
                <a:solidFill>
                  <a:schemeClr val="tx1"/>
                </a:solidFill>
                <a:effectLst/>
                <a:latin typeface="阿里巴巴普惠体 R" panose="00020600040101010101" pitchFamily="18" charset="-122"/>
                <a:ea typeface="+mn-ea"/>
                <a:cs typeface="+mn-cs"/>
              </a:rPr>
              <a:t>(d), (e), (f)</a:t>
            </a:r>
            <a:r>
              <a:rPr lang="zh-CN" altLang="en-US" sz="1200" b="0" i="0" kern="1200" dirty="0">
                <a:solidFill>
                  <a:schemeClr val="tx1"/>
                </a:solidFill>
                <a:effectLst/>
                <a:latin typeface="阿里巴巴普惠体 R" panose="00020600040101010101" pitchFamily="18" charset="-122"/>
                <a:ea typeface="+mn-ea"/>
                <a:cs typeface="+mn-cs"/>
              </a:rPr>
              <a:t>。如果 </a:t>
            </a:r>
            <a:r>
              <a:rPr lang="en-US" altLang="zh-CN" sz="1200" b="0" i="0" kern="1200" dirty="0">
                <a:solidFill>
                  <a:schemeClr val="tx1"/>
                </a:solidFill>
                <a:effectLst/>
                <a:latin typeface="阿里巴巴普惠体 R" panose="00020600040101010101" pitchFamily="18" charset="-122"/>
                <a:ea typeface="+mn-ea"/>
                <a:cs typeface="+mn-cs"/>
              </a:rPr>
              <a:t>(e) </a:t>
            </a:r>
            <a:r>
              <a:rPr lang="zh-CN" altLang="en-US" sz="1200" b="0" i="0" kern="1200" dirty="0">
                <a:solidFill>
                  <a:schemeClr val="tx1"/>
                </a:solidFill>
                <a:effectLst/>
                <a:latin typeface="阿里巴巴普惠体 R" panose="00020600040101010101" pitchFamily="18" charset="-122"/>
                <a:ea typeface="+mn-ea"/>
                <a:cs typeface="+mn-cs"/>
              </a:rPr>
              <a:t>和 </a:t>
            </a:r>
            <a:r>
              <a:rPr lang="en-US" altLang="zh-CN" sz="1200" b="0" i="0" kern="1200" dirty="0">
                <a:solidFill>
                  <a:schemeClr val="tx1"/>
                </a:solidFill>
                <a:effectLst/>
                <a:latin typeface="阿里巴巴普惠体 R" panose="00020600040101010101" pitchFamily="18" charset="-122"/>
                <a:ea typeface="+mn-ea"/>
                <a:cs typeface="+mn-cs"/>
              </a:rPr>
              <a:t>(f) </a:t>
            </a:r>
            <a:r>
              <a:rPr lang="zh-CN" altLang="en-US" sz="1200" b="0" i="0" kern="1200" dirty="0">
                <a:solidFill>
                  <a:schemeClr val="tx1"/>
                </a:solidFill>
                <a:effectLst/>
                <a:latin typeface="阿里巴巴普惠体 R" panose="00020600040101010101" pitchFamily="18" charset="-122"/>
                <a:ea typeface="+mn-ea"/>
                <a:cs typeface="+mn-cs"/>
              </a:rPr>
              <a:t>省略了，剩余步骤就是 </a:t>
            </a:r>
            <a:r>
              <a:rPr lang="en-US" altLang="zh-CN" sz="1200" b="0" i="0" kern="1200" dirty="0">
                <a:solidFill>
                  <a:schemeClr val="tx1"/>
                </a:solidFill>
                <a:effectLst/>
                <a:latin typeface="阿里巴巴普惠体 R" panose="00020600040101010101" pitchFamily="18" charset="-122"/>
                <a:ea typeface="+mn-ea"/>
                <a:cs typeface="+mn-cs"/>
              </a:rPr>
              <a:t>one-step tabular Q-learning.</a:t>
            </a:r>
            <a:endParaRPr lang="en-US" altLang="zh-CN" sz="1200" b="0" i="0" kern="1200" dirty="0">
              <a:solidFill>
                <a:schemeClr val="tx1"/>
              </a:solidFill>
              <a:effectLst/>
              <a:latin typeface="阿里巴巴普惠体 R" panose="00020600040101010101" pitchFamily="18" charset="-122"/>
              <a:ea typeface="+mn-ea"/>
              <a:cs typeface="+mn-cs"/>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5" b="1"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136405" y="2292147"/>
            <a:ext cx="3701500" cy="176330"/>
          </a:xfrm>
          <a:prstGeom prst="rect">
            <a:avLst/>
          </a:prstGeom>
        </p:spPr>
        <p:txBody>
          <a:bodyPr wrap="square" lIns="0" tIns="0" rIns="0" bIns="0">
            <a:spAutoFit/>
          </a:bodyPr>
          <a:lstStyle>
            <a:lvl1pPr>
              <a:defRPr sz="1275" b="1" i="0">
                <a:solidFill>
                  <a:schemeClr val="tx1"/>
                </a:solidFill>
                <a:latin typeface="Times New Roman" panose="02020603050405020304"/>
                <a:cs typeface="Times New Roman" panose="02020603050405020304"/>
              </a:defRPr>
            </a:lvl1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10599" y="6240464"/>
            <a:ext cx="2909888"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fld>
            <a:endParaRPr lang="zh-CN" altLang="en-US" dirty="0"/>
          </a:p>
        </p:txBody>
      </p:sp>
      <p:sp>
        <p:nvSpPr>
          <p:cNvPr id="7" name="矩形 6"/>
          <p:cNvSpPr/>
          <p:nvPr userDrawn="1"/>
        </p:nvSpPr>
        <p:spPr>
          <a:xfrm>
            <a:off x="669924" y="573024"/>
            <a:ext cx="207900"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charset="-122"/>
              </a:defRPr>
            </a:lvl1pPr>
            <a:lvl2pPr marL="742950" indent="-285750">
              <a:defRPr sz="2400">
                <a:solidFill>
                  <a:schemeClr val="tx1"/>
                </a:solidFill>
                <a:latin typeface="Arial" panose="020B0604020202020204" pitchFamily="34" charset="0"/>
                <a:ea typeface="微软雅黑" panose="020B0503020204020204" charset="-122"/>
              </a:defRPr>
            </a:lvl2pPr>
            <a:lvl3pPr marL="1143000" indent="-228600">
              <a:defRPr sz="2400">
                <a:solidFill>
                  <a:schemeClr val="tx1"/>
                </a:solidFill>
                <a:latin typeface="Arial" panose="020B0604020202020204" pitchFamily="34" charset="0"/>
                <a:ea typeface="微软雅黑" panose="020B0503020204020204" charset="-122"/>
              </a:defRPr>
            </a:lvl3pPr>
            <a:lvl4pPr marL="1600200" indent="-228600">
              <a:defRPr sz="2400">
                <a:solidFill>
                  <a:schemeClr val="tx1"/>
                </a:solidFill>
                <a:latin typeface="Arial" panose="020B0604020202020204" pitchFamily="34" charset="0"/>
                <a:ea typeface="微软雅黑" panose="020B0503020204020204" charset="-122"/>
              </a:defRPr>
            </a:lvl4pPr>
            <a:lvl5pPr marL="2057400" indent="-22860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5.xml"/><Relationship Id="rId4" Type="http://schemas.openxmlformats.org/officeDocument/2006/relationships/image" Target="../media/image29.GIF"/><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5.xml"/><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3.png"/><Relationship Id="rId1" Type="http://schemas.openxmlformats.org/officeDocument/2006/relationships/image" Target="../media/image42.GI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tags" Target="../tags/tag6.xml"/><Relationship Id="rId7" Type="http://schemas.openxmlformats.org/officeDocument/2006/relationships/image" Target="../media/image47.png"/><Relationship Id="rId6" Type="http://schemas.openxmlformats.org/officeDocument/2006/relationships/tags" Target="../tags/tag5.xml"/><Relationship Id="rId5" Type="http://schemas.openxmlformats.org/officeDocument/2006/relationships/image" Target="../media/image46.png"/><Relationship Id="rId4" Type="http://schemas.openxmlformats.org/officeDocument/2006/relationships/tags" Target="../tags/tag4.xml"/><Relationship Id="rId3" Type="http://schemas.openxmlformats.org/officeDocument/2006/relationships/image" Target="../media/image45.png"/><Relationship Id="rId2" Type="http://schemas.openxmlformats.org/officeDocument/2006/relationships/tags" Target="../tags/tag3.xml"/><Relationship Id="rId14" Type="http://schemas.openxmlformats.org/officeDocument/2006/relationships/slideLayout" Target="../slideLayouts/slideLayout2.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5.xml"/><Relationship Id="rId2" Type="http://schemas.openxmlformats.org/officeDocument/2006/relationships/image" Target="../media/image51.png"/><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53.png"/><Relationship Id="rId3" Type="http://schemas.openxmlformats.org/officeDocument/2006/relationships/tags" Target="../tags/tag12.xml"/><Relationship Id="rId2" Type="http://schemas.openxmlformats.org/officeDocument/2006/relationships/image" Target="../media/image52.png"/><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image" Target="../media/image54.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5.xml"/><Relationship Id="rId2" Type="http://schemas.openxmlformats.org/officeDocument/2006/relationships/image" Target="../media/image56.png"/><Relationship Id="rId1"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8.png"/><Relationship Id="rId1"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60.png"/><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65.png"/><Relationship Id="rId1"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6.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温大钟楼"/>
          <p:cNvPicPr>
            <a:picLocks noChangeAspect="1"/>
          </p:cNvPicPr>
          <p:nvPr/>
        </p:nvPicPr>
        <p:blipFill>
          <a:blip r:embed="rId1"/>
          <a:srcRect t="15490" b="23685"/>
          <a:stretch>
            <a:fillRect/>
          </a:stretch>
        </p:blipFill>
        <p:spPr>
          <a:xfrm>
            <a:off x="0" y="0"/>
            <a:ext cx="12192000" cy="3002280"/>
          </a:xfrm>
          <a:prstGeom prst="rect">
            <a:avLst/>
          </a:prstGeom>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b="1" dirty="0">
                <a:solidFill>
                  <a:schemeClr val="bg1"/>
                </a:solidFill>
                <a:latin typeface="微软雅黑" panose="020B0503020204020204" charset="-122"/>
                <a:ea typeface="微软雅黑" panose="020B0503020204020204" charset="-122"/>
                <a:sym typeface="+mn-ea"/>
              </a:rPr>
              <a:t>深度学习</a:t>
            </a:r>
            <a:r>
              <a:rPr lang="en-US" altLang="zh-CN" sz="4800" b="1" dirty="0">
                <a:solidFill>
                  <a:schemeClr val="bg1"/>
                </a:solidFill>
                <a:latin typeface="微软雅黑" panose="020B0503020204020204" charset="-122"/>
                <a:ea typeface="微软雅黑" panose="020B0503020204020204" charset="-122"/>
                <a:sym typeface="+mn-ea"/>
              </a:rPr>
              <a:t>-</a:t>
            </a:r>
            <a:r>
              <a:rPr lang="zh-CN" altLang="en-US" sz="4800" b="1" dirty="0">
                <a:solidFill>
                  <a:schemeClr val="bg1"/>
                </a:solidFill>
                <a:latin typeface="微软雅黑" panose="020B0503020204020204" charset="-122"/>
                <a:ea typeface="微软雅黑" panose="020B0503020204020204" charset="-122"/>
                <a:sym typeface="+mn-ea"/>
              </a:rPr>
              <a:t>强化模型</a:t>
            </a:r>
            <a:br>
              <a:rPr lang="en-US" altLang="zh-CN" sz="4800" b="1" dirty="0">
                <a:solidFill>
                  <a:schemeClr val="bg1"/>
                </a:solidFill>
                <a:latin typeface="微软雅黑" panose="020B0503020204020204" charset="-122"/>
                <a:ea typeface="微软雅黑" panose="020B0503020204020204" charset="-122"/>
                <a:sym typeface="+mn-ea"/>
              </a:rPr>
            </a:br>
            <a:br>
              <a:rPr lang="en-US" altLang="zh-CN" sz="4800" b="1" dirty="0">
                <a:solidFill>
                  <a:schemeClr val="bg1"/>
                </a:solidFill>
                <a:latin typeface="微软雅黑" panose="020B0503020204020204" charset="-122"/>
                <a:ea typeface="微软雅黑" panose="020B0503020204020204" charset="-122"/>
                <a:sym typeface="+mn-ea"/>
              </a:rPr>
            </a:br>
            <a:endParaRPr lang="zh-CN" altLang="en-US" sz="2400" b="1" dirty="0">
              <a:solidFill>
                <a:schemeClr val="bg1"/>
              </a:solidFill>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7175"/>
    </mc:Choice>
    <mc:Fallback>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385" y="0"/>
            <a:ext cx="9676765" cy="1028700"/>
          </a:xfrm>
        </p:spPr>
        <p:txBody>
          <a:bodyPr/>
          <a:lstStyle/>
          <a:p>
            <a:pPr algn="l">
              <a:buClrTx/>
              <a:buSzTx/>
              <a:buFontTx/>
            </a:pPr>
            <a:r>
              <a:rPr lang="zh-CN" altLang="en-US" dirty="0">
                <a:solidFill>
                  <a:schemeClr val="tx1"/>
                </a:solidFill>
              </a:rPr>
              <a:t>马尔可夫决策过程</a:t>
            </a:r>
            <a:endParaRPr lang="zh-CN" altLang="en-US" dirty="0">
              <a:solidFill>
                <a:schemeClr val="tx1"/>
              </a:solidFill>
            </a:endParaRPr>
          </a:p>
        </p:txBody>
      </p:sp>
      <p:sp>
        <p:nvSpPr>
          <p:cNvPr id="3" name="页脚占位符 2"/>
          <p:cNvSpPr>
            <a:spLocks noGrp="1"/>
          </p:cNvSpPr>
          <p:nvPr>
            <p:ph type="ftr"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kumimoji="0" lang="zh-CN" altLang="en-US" sz="1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 name="灯片编号占位符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1" i="0" u="none" strike="noStrike" kern="1200" cap="none" spc="0" normalizeH="0" baseline="0" noProof="0" smtClean="0">
                <a:ln>
                  <a:noFill/>
                </a:ln>
                <a:solidFill>
                  <a:schemeClr val="tx1"/>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fld>
            <a:endParaRPr kumimoji="0" lang="zh-CN" altLang="en-US" sz="1000" b="1" i="0" u="none" strike="noStrike" kern="1200" cap="none" spc="0" normalizeH="0" baseline="0" noProof="0" dirty="0" smtClean="0">
              <a:ln>
                <a:noFill/>
              </a:ln>
              <a:solidFill>
                <a:schemeClr val="tx1"/>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内容占位符 2"/>
          <p:cNvSpPr txBox="1"/>
          <p:nvPr/>
        </p:nvSpPr>
        <p:spPr>
          <a:xfrm>
            <a:off x="2026443" y="1553592"/>
            <a:ext cx="8137922" cy="46148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anose="05000000000000000000" pitchFamily="2" charset="2"/>
              <a:buChar char="p"/>
              <a:defRPr/>
            </a:pPr>
            <a:r>
              <a:rPr kumimoji="0" lang="zh-CN" altLang="en-US"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马尔可夫决策过程</a:t>
            </a:r>
            <a:r>
              <a:rPr kumimoji="0" lang="en-US" altLang="zh-CN"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(Markov Decision Process</a:t>
            </a:r>
            <a:r>
              <a:rPr kumimoji="0" lang="zh-CN" altLang="en-US"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MDP)</a:t>
            </a:r>
            <a:endParaRPr kumimoji="0" lang="en-US" altLang="zh-CN"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提供了一套为在</a:t>
            </a: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阿里巴巴普惠体 R" panose="00020600040101010101" pitchFamily="18" charset="-122"/>
                <a:cs typeface="+mn-cs"/>
              </a:rPr>
              <a:t>结果</a:t>
            </a:r>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部分随机、部分在决策者的控制下的决策过程建模的数学框架</a:t>
            </a:r>
            <a:endParaRPr kumimoji="0" lang="en-US" altLang="zh-CN"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anose="05000000000000000000" pitchFamily="2" charset="2"/>
              <a:buChar char="p"/>
              <a:defRPr/>
            </a:pPr>
            <a:endParaRPr kumimoji="0" lang="en-US" altLang="zh-CN"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anose="05000000000000000000" pitchFamily="2" charset="2"/>
              <a:buChar char="p"/>
              <a:defRPr/>
            </a:pPr>
            <a:endParaRPr kumimoji="0" lang="en-US" altLang="zh-CN"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anose="05000000000000000000" pitchFamily="2" charset="2"/>
              <a:buChar char="p"/>
              <a:defRPr/>
            </a:pPr>
            <a:r>
              <a:rPr kumimoji="0" lang="en-US" altLang="zh-CN"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MDP</a:t>
            </a:r>
            <a:r>
              <a:rPr kumimoji="0" lang="zh-CN" altLang="en-US"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形式化地描述了一种强化学习的环境</a:t>
            </a:r>
            <a:endParaRPr kumimoji="0" lang="en-US" altLang="zh-CN"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环境完全可观测</a:t>
            </a:r>
            <a:endParaRPr kumimoji="0" lang="en-US" altLang="zh-CN"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当前状态可以完全表征过程（马尔可夫性质）</a:t>
            </a:r>
            <a:endPar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mc:Choice xmlns:a14="http://schemas.microsoft.com/office/drawing/2010/main" Requires="a14">
          <p:sp>
            <p:nvSpPr>
              <p:cNvPr id="9" name="矩形 8"/>
              <p:cNvSpPr/>
              <p:nvPr/>
            </p:nvSpPr>
            <p:spPr>
              <a:xfrm>
                <a:off x="4358900" y="2989501"/>
                <a:ext cx="3456305" cy="39878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r>
                        <a:rPr lang="en-US" altLang="zh-CN" sz="2000" i="1">
                          <a:solidFill>
                            <a:schemeClr val="tx1"/>
                          </a:solidFill>
                          <a:latin typeface="Cambria Math" panose="02040503050406030204" pitchFamily="18" charset="0"/>
                          <a:ea typeface="Cambria Math" panose="02040503050406030204" pitchFamily="18" charset="0"/>
                        </a:rPr>
                        <m:t>[</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𝑆</m:t>
                          </m:r>
                        </m:e>
                        <m:sub>
                          <m:r>
                            <a:rPr lang="en-US" altLang="zh-CN" sz="2000" i="1">
                              <a:solidFill>
                                <a:schemeClr val="tx1"/>
                              </a:solidFill>
                              <a:latin typeface="Cambria Math" panose="02040503050406030204" pitchFamily="18" charset="0"/>
                              <a:ea typeface="Cambria Math" panose="02040503050406030204" pitchFamily="18" charset="0"/>
                            </a:rPr>
                            <m:t>𝑡</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1</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𝑆</m:t>
                          </m:r>
                        </m:e>
                        <m:sub>
                          <m:r>
                            <a:rPr lang="en-US" altLang="zh-CN" sz="2000" i="1">
                              <a:solidFill>
                                <a:schemeClr val="tx1"/>
                              </a:solidFill>
                              <a:latin typeface="Cambria Math" panose="02040503050406030204" pitchFamily="18" charset="0"/>
                              <a:ea typeface="Cambria Math" panose="02040503050406030204" pitchFamily="18" charset="0"/>
                            </a:rPr>
                            <m:t>𝑡</m:t>
                          </m:r>
                        </m:sub>
                      </m:sSub>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ℙ</m:t>
                      </m:r>
                      <m:r>
                        <a:rPr lang="en-US" altLang="zh-CN" sz="2000" i="1">
                          <a:solidFill>
                            <a:schemeClr val="tx1"/>
                          </a:solidFill>
                          <a:latin typeface="Cambria Math" panose="02040503050406030204" pitchFamily="18" charset="0"/>
                          <a:ea typeface="Cambria Math" panose="02040503050406030204" pitchFamily="18" charset="0"/>
                        </a:rPr>
                        <m:t>[</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𝑆</m:t>
                          </m:r>
                        </m:e>
                        <m:sub>
                          <m:r>
                            <a:rPr lang="en-US" altLang="zh-CN" sz="2000" i="1">
                              <a:solidFill>
                                <a:schemeClr val="tx1"/>
                              </a:solidFill>
                              <a:latin typeface="Cambria Math" panose="02040503050406030204" pitchFamily="18" charset="0"/>
                              <a:ea typeface="Cambria Math" panose="02040503050406030204" pitchFamily="18" charset="0"/>
                            </a:rPr>
                            <m:t>𝑡</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1</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𝑆</m:t>
                          </m:r>
                        </m:e>
                        <m:sub>
                          <m:r>
                            <a:rPr lang="en-US" altLang="zh-CN" sz="2000" i="1">
                              <a:solidFill>
                                <a:schemeClr val="tx1"/>
                              </a:solidFill>
                              <a:latin typeface="Cambria Math" panose="02040503050406030204" pitchFamily="18" charset="0"/>
                              <a:ea typeface="Cambria Math" panose="02040503050406030204" pitchFamily="18" charset="0"/>
                            </a:rPr>
                            <m:t>1</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𝑆</m:t>
                          </m:r>
                        </m:e>
                        <m:sub>
                          <m:r>
                            <a:rPr lang="en-US" altLang="zh-CN" sz="2000" i="1">
                              <a:solidFill>
                                <a:schemeClr val="tx1"/>
                              </a:solidFill>
                              <a:latin typeface="Cambria Math" panose="02040503050406030204" pitchFamily="18" charset="0"/>
                              <a:ea typeface="Cambria Math" panose="02040503050406030204" pitchFamily="18" charset="0"/>
                            </a:rPr>
                            <m:t>𝑡</m:t>
                          </m:r>
                        </m:sub>
                      </m:sSub>
                      <m:r>
                        <a:rPr lang="en-US" altLang="zh-CN" sz="2000" i="1">
                          <a:solidFill>
                            <a:schemeClr val="tx1"/>
                          </a:solidFill>
                          <a:latin typeface="Cambria Math" panose="02040503050406030204" pitchFamily="18" charset="0"/>
                          <a:ea typeface="MS Mincho" charset="0"/>
                          <a:cs typeface="Cambria Math" panose="02040503050406030204" pitchFamily="18" charset="0"/>
                        </a:rPr>
                        <m:t>]</m:t>
                      </m:r>
                    </m:oMath>
                  </m:oMathPara>
                </a14:m>
                <a:endParaRPr lang="en-US" altLang="zh-CN" sz="2000" i="1" dirty="0">
                  <a:solidFill>
                    <a:schemeClr val="tx1"/>
                  </a:solidFill>
                  <a:latin typeface="Cambria Math" panose="02040503050406030204" pitchFamily="18" charset="0"/>
                  <a:ea typeface="MS Mincho" charset="0"/>
                  <a:cs typeface="Cambria Math" panose="02040503050406030204" pitchFamily="18" charset="0"/>
                </a:endParaRPr>
              </a:p>
            </p:txBody>
          </p:sp>
        </mc:Choice>
        <mc:Fallback>
          <p:sp>
            <p:nvSpPr>
              <p:cNvPr id="9" name="矩形 8"/>
              <p:cNvSpPr>
                <a:spLocks noRot="1" noChangeAspect="1" noMove="1" noResize="1" noEditPoints="1" noAdjustHandles="1" noChangeArrowheads="1" noChangeShapeType="1" noTextEdit="1"/>
              </p:cNvSpPr>
              <p:nvPr/>
            </p:nvSpPr>
            <p:spPr>
              <a:xfrm>
                <a:off x="4358900" y="2989501"/>
                <a:ext cx="3456305" cy="398780"/>
              </a:xfrm>
              <a:prstGeom prst="rect">
                <a:avLst/>
              </a:prstGeom>
              <a:blipFill rotWithShape="1">
                <a:blip r:embed="rId1"/>
                <a:stretch>
                  <a:fillRect l="-8" t="-139" r="8" b="1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4358900" y="3514393"/>
                <a:ext cx="1689100" cy="39878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rPr>
                        <m:t>ℙ</m:t>
                      </m:r>
                      <m:r>
                        <a:rPr lang="en-US" altLang="zh-CN" sz="2000" i="1" smtClean="0">
                          <a:solidFill>
                            <a:schemeClr val="tx1"/>
                          </a:solidFill>
                          <a:latin typeface="Cambria Math" panose="02040503050406030204" pitchFamily="18" charset="0"/>
                          <a:ea typeface="Cambria Math" panose="02040503050406030204" pitchFamily="18" charset="0"/>
                        </a:rPr>
                        <m:t>[</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𝑆</m:t>
                          </m:r>
                        </m:e>
                        <m:sub>
                          <m:r>
                            <a:rPr lang="en-US" altLang="zh-CN" sz="2000" i="1">
                              <a:solidFill>
                                <a:schemeClr val="tx1"/>
                              </a:solidFill>
                              <a:latin typeface="Cambria Math" panose="02040503050406030204" pitchFamily="18" charset="0"/>
                              <a:ea typeface="Cambria Math" panose="02040503050406030204" pitchFamily="18" charset="0"/>
                            </a:rPr>
                            <m:t>𝑡</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1</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𝑆</m:t>
                          </m:r>
                        </m:e>
                        <m:sub>
                          <m:r>
                            <a:rPr lang="en-US" altLang="zh-CN" sz="2000" i="1">
                              <a:solidFill>
                                <a:schemeClr val="tx1"/>
                              </a:solidFill>
                              <a:latin typeface="Cambria Math" panose="02040503050406030204" pitchFamily="18" charset="0"/>
                              <a:ea typeface="Cambria Math" panose="02040503050406030204" pitchFamily="18" charset="0"/>
                            </a:rPr>
                            <m:t>𝑡</m:t>
                          </m:r>
                        </m:sub>
                      </m:sSub>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𝐴</m:t>
                      </m:r>
                      <m:r>
                        <a:rPr lang="en-US" altLang="zh-CN" sz="2000" b="0" i="1" baseline="-25000" smtClean="0">
                          <a:solidFill>
                            <a:schemeClr val="tx1"/>
                          </a:solidFill>
                          <a:latin typeface="Cambria Math" panose="02040503050406030204" pitchFamily="18" charset="0"/>
                          <a:ea typeface="Cambria Math" panose="02040503050406030204" pitchFamily="18" charset="0"/>
                        </a:rPr>
                        <m:t>𝑡</m:t>
                      </m:r>
                      <m:r>
                        <a:rPr lang="en-US" altLang="zh-CN" sz="2000" i="1">
                          <a:solidFill>
                            <a:schemeClr val="tx1"/>
                          </a:solidFill>
                          <a:latin typeface="Cambria Math" panose="02040503050406030204" pitchFamily="18" charset="0"/>
                          <a:ea typeface="MS Mincho" charset="0"/>
                          <a:cs typeface="Cambria Math" panose="02040503050406030204" pitchFamily="18" charset="0"/>
                        </a:rPr>
                        <m:t>]</m:t>
                      </m:r>
                    </m:oMath>
                  </m:oMathPara>
                </a14:m>
                <a:endParaRPr lang="en-US" altLang="zh-CN" sz="2000" i="1" dirty="0">
                  <a:solidFill>
                    <a:schemeClr val="tx1"/>
                  </a:solidFill>
                  <a:latin typeface="Cambria Math" panose="02040503050406030204" pitchFamily="18" charset="0"/>
                  <a:ea typeface="MS Mincho" charset="0"/>
                  <a:cs typeface="Cambria Math" panose="02040503050406030204"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4358900" y="3514393"/>
                <a:ext cx="1689100" cy="398780"/>
              </a:xfrm>
              <a:prstGeom prst="rect">
                <a:avLst/>
              </a:prstGeom>
              <a:blipFill rotWithShape="1">
                <a:blip r:embed="rId2"/>
                <a:stretch>
                  <a:fillRect l="-15" t="-76" r="15" b="-56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705" y="0"/>
            <a:ext cx="9656445" cy="1028700"/>
          </a:xfrm>
        </p:spPr>
        <p:txBody>
          <a:bodyPr/>
          <a:lstStyle/>
          <a:p>
            <a:pPr algn="l">
              <a:buClrTx/>
              <a:buSzTx/>
              <a:buFontTx/>
            </a:pPr>
            <a:r>
              <a:rPr lang="zh-CN" altLang="en-US" dirty="0">
                <a:solidFill>
                  <a:schemeClr val="tx1"/>
                </a:solidFill>
              </a:rPr>
              <a:t>MDP五元组</a:t>
            </a:r>
            <a:endParaRPr lang="zh-CN" altLang="en-US" dirty="0">
              <a:solidFill>
                <a:schemeClr val="tx1"/>
              </a:solidFill>
            </a:endParaRPr>
          </a:p>
        </p:txBody>
      </p:sp>
      <p:sp>
        <p:nvSpPr>
          <p:cNvPr id="3" name="页脚占位符 2"/>
          <p:cNvSpPr>
            <a:spLocks noGrp="1"/>
          </p:cNvSpPr>
          <p:nvPr>
            <p:ph type="ftr"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kumimoji="0" lang="zh-CN" altLang="en-US" sz="1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 name="灯片编号占位符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1" i="0" u="none" strike="noStrike" kern="1200" cap="none" spc="0" normalizeH="0" baseline="0" noProof="0" smtClean="0">
                <a:ln>
                  <a:noFill/>
                </a:ln>
                <a:solidFill>
                  <a:schemeClr val="tx1"/>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fld>
            <a:endParaRPr kumimoji="0" lang="zh-CN" altLang="en-US" sz="1000" b="1" i="0" u="none" strike="noStrike" kern="1200" cap="none" spc="0" normalizeH="0" baseline="0" noProof="0" dirty="0" smtClean="0">
              <a:ln>
                <a:noFill/>
              </a:ln>
              <a:solidFill>
                <a:schemeClr val="tx1"/>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mc:Choice xmlns:a14="http://schemas.microsoft.com/office/drawing/2010/main" Requires="a14">
          <p:sp>
            <p:nvSpPr>
              <p:cNvPr id="5" name="内容占位符 2"/>
              <p:cNvSpPr txBox="1"/>
              <p:nvPr/>
            </p:nvSpPr>
            <p:spPr>
              <a:xfrm>
                <a:off x="2042997" y="1351480"/>
                <a:ext cx="8137922" cy="4992174"/>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anose="05000000000000000000" pitchFamily="2" charset="2"/>
                  <a:buChar char="p"/>
                  <a:defRPr/>
                </a:pPr>
                <a:r>
                  <a:rPr kumimoji="0" lang="en-US" altLang="zh-CN"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MDP</a:t>
                </a:r>
                <a:r>
                  <a:rPr kumimoji="0" lang="zh-CN" altLang="en-US"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可以由一个五元组表示 </a:t>
                </a:r>
                <a14:m>
                  <m:oMath xmlns:m="http://schemas.openxmlformats.org/officeDocument/2006/math">
                    <m:r>
                      <a:rPr lang="en-US" altLang="zh-CN" i="1"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m:rPr>
                        <m:sty m:val="p"/>
                      </m:rPr>
                      <a:rPr kumimoji="0" lang="en-US" altLang="zh-CN" sz="20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S</m:t>
                    </m:r>
                    <m:r>
                      <a:rPr kumimoji="0" lang="en-US" altLang="zh-CN" sz="20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20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𝐴</m:t>
                    </m:r>
                    <m:r>
                      <a:rPr kumimoji="0" lang="en-US" altLang="zh-CN" sz="20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𝑃</m:t>
                        </m:r>
                      </m:e>
                      <m:sub>
                        <m:r>
                          <a:rPr kumimoji="0" lang="en-US" altLang="zh-CN"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𝑠𝑎</m:t>
                        </m:r>
                      </m:sub>
                    </m:sSub>
                    <m:r>
                      <a:rPr kumimoji="0" lang="en-US" altLang="zh-CN" sz="20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20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𝛾</m:t>
                    </m:r>
                    <m:r>
                      <a:rPr kumimoji="0" lang="en-US" altLang="zh-CN" sz="20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20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𝑅</m:t>
                    </m:r>
                    <m:r>
                      <a:rPr kumimoji="0" lang="en-US" altLang="zh-CN" sz="20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kumimoji="0" lang="en-US" altLang="zh-CN"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14:m>
                  <m:oMath xmlns:m="http://schemas.openxmlformats.org/officeDocument/2006/math">
                    <m:r>
                      <a:rPr kumimoji="0" lang="en-US" altLang="zh-CN" sz="18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是</m:t>
                    </m:r>
                  </m:oMath>
                </a14:m>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状态的集合</a:t>
                </a:r>
                <a:endParaRPr kumimoji="0" lang="en-US" altLang="zh-CN"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比如，迷宫中的位置，</a:t>
                </a:r>
                <a:r>
                  <a:rPr kumimoji="0" lang="en-US" altLang="zh-CN"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Atari</a:t>
                </a:r>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游戏中的当前屏幕显示</a:t>
                </a:r>
                <a:endParaRPr kumimoji="0" lang="en-US" altLang="zh-CN"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14:m>
                  <m:oMath xmlns:m="http://schemas.openxmlformats.org/officeDocument/2006/math">
                    <m:r>
                      <a:rPr kumimoji="0" lang="en-US" altLang="zh-CN" sz="18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𝐴</m:t>
                    </m:r>
                  </m:oMath>
                </a14:m>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是动作的集合</a:t>
                </a:r>
                <a:endParaRPr kumimoji="0" lang="en-US" altLang="zh-CN"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比如，向</a:t>
                </a:r>
                <a:r>
                  <a:rPr kumimoji="0" lang="en-US" altLang="zh-CN"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N</a:t>
                </a:r>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E</a:t>
                </a:r>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S</a:t>
                </a:r>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W</a:t>
                </a:r>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移动，手柄操纵杆方向和按钮</a:t>
                </a:r>
                <a:endParaRPr kumimoji="0" lang="en-US" altLang="zh-CN"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14:m>
                  <m:oMath xmlns:m="http://schemas.openxmlformats.org/officeDocument/2006/math">
                    <m:sSub>
                      <m:sSubPr>
                        <m:ctrlPr>
                          <a:rPr kumimoji="0" lang="en-US" altLang="zh-CN" sz="18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dirty="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𝑃</m:t>
                        </m:r>
                      </m:e>
                      <m:sub>
                        <m:r>
                          <a:rPr kumimoji="0" lang="en-US" altLang="zh-CN" sz="1800" b="0" i="1" u="none" strike="noStrike" kern="1200" cap="none" spc="0" normalizeH="0" baseline="0" noProof="0" dirty="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𝑠𝑎</m:t>
                        </m:r>
                      </m:sub>
                    </m:sSub>
                    <m:r>
                      <a:rPr kumimoji="0" lang="zh-CN" altLang="en-US" sz="1800" b="0" i="1" u="none" strike="noStrike" kern="1200" cap="none" spc="0" normalizeH="0" baseline="0" noProof="0" dirty="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是</m:t>
                    </m:r>
                  </m:oMath>
                </a14:m>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状态转移概率</a:t>
                </a:r>
                <a:endParaRPr kumimoji="0" lang="en-US" altLang="zh-CN"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对每个状态</a:t>
                </a:r>
                <a14:m>
                  <m:oMath xmlns:m="http://schemas.openxmlformats.org/officeDocument/2006/math">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𝑆</m:t>
                    </m:r>
                  </m:oMath>
                </a14:m>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和动作</a:t>
                </a:r>
                <a14:m>
                  <m:oMath xmlns:m="http://schemas.openxmlformats.org/officeDocument/2006/math">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𝐴</m:t>
                    </m:r>
                  </m:oMath>
                </a14:m>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sSub>
                      <m:sSubPr>
                        <m:ctrlPr>
                          <a:rPr kumimoji="0" lang="en-US" altLang="zh-CN" sz="16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kumimoji="0" lang="en-US" altLang="zh-CN" sz="1600" b="0" i="1" u="none" strike="noStrike" kern="1200" cap="none" spc="0" normalizeH="0" baseline="0" noProof="0" dirty="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P</m:t>
                        </m:r>
                      </m:e>
                      <m:sub>
                        <m:r>
                          <a:rPr kumimoji="0" lang="en-US" altLang="zh-CN" sz="16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𝑠𝑎</m:t>
                        </m:r>
                      </m:sub>
                    </m:sSub>
                  </m:oMath>
                </a14:m>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是下一个状态在</a:t>
                </a:r>
                <a14:m>
                  <m:oMath xmlns:m="http://schemas.openxmlformats.org/officeDocument/2006/math">
                    <m:r>
                      <m:rPr>
                        <m:sty m:val="p"/>
                      </m:rPr>
                      <a:rPr kumimoji="0" lang="en-US" altLang="zh-CN" sz="1600" b="0" i="1" u="none" strike="noStrike" kern="1200" cap="none" spc="0" normalizeH="0" baseline="0" noProof="0" dirty="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S</m:t>
                    </m:r>
                  </m:oMath>
                </a14:m>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中的概率分布</a:t>
                </a:r>
                <a:endParaRPr kumimoji="0" lang="en-US" altLang="zh-CN"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14:m>
                  <m:oMath xmlns:m="http://schemas.openxmlformats.org/officeDocument/2006/math">
                    <m:r>
                      <a:rPr kumimoji="0" lang="en-US" altLang="zh-CN" sz="18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𝛾</m:t>
                    </m:r>
                    <m:r>
                      <a:rPr kumimoji="0" lang="en-US" altLang="zh-CN" sz="18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0</m:t>
                    </m:r>
                    <m:r>
                      <a:rPr kumimoji="0" lang="en-US" altLang="zh-CN" sz="18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r>
                      <a:rPr kumimoji="0" lang="en-US" altLang="zh-CN" sz="1800" b="0" i="1" u="none" strike="noStrike" kern="1200" cap="none" spc="0" normalizeH="0" baseline="0" noProof="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是</m:t>
                    </m:r>
                  </m:oMath>
                </a14:m>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对未来奖励的折扣因子</a:t>
                </a:r>
                <a:endParaRPr kumimoji="0" lang="en-US" altLang="zh-CN"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14:m>
                  <m:oMath xmlns:m="http://schemas.openxmlformats.org/officeDocument/2006/math">
                    <m:r>
                      <a:rPr kumimoji="0" lang="en-US" altLang="zh-CN" sz="18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𝑅</m:t>
                    </m:r>
                    <m:r>
                      <a:rPr kumimoji="0" lang="en-US" altLang="zh-CN" sz="18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kumimoji="0" lang="en-US" altLang="zh-CN" sz="18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𝐴</m:t>
                    </m:r>
                    <m:r>
                      <a:rPr kumimoji="0" lang="en-US" altLang="zh-CN" sz="18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阿里巴巴普惠体 R" panose="00020600040101010101" pitchFamily="18" charset="-122"/>
                      </a:rPr>
                      <m:t>⟼</m:t>
                    </m:r>
                    <m:r>
                      <a:rPr kumimoji="0" lang="en-US" altLang="zh-CN" sz="1800" b="0" i="0" u="none" strike="noStrike" kern="1200" cap="none" spc="0" normalizeH="0" baseline="0" noProof="0" dirty="0" smtClean="0">
                        <a:ln>
                          <a:noFill/>
                        </a:ln>
                        <a:solidFill>
                          <a:schemeClr val="tx1"/>
                        </a:solidFill>
                        <a:effectLst/>
                        <a:uLnTx/>
                        <a:uFillTx/>
                        <a:latin typeface="Cambria Math" panose="02040503050406030204" pitchFamily="18" charset="0"/>
                        <a:cs typeface="+mn-cs"/>
                      </a:rPr>
                      <m:t>ℝ</m:t>
                    </m:r>
                  </m:oMath>
                </a14:m>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是奖励函数</a:t>
                </a:r>
                <a:endParaRPr kumimoji="0" lang="en-US" altLang="zh-CN"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有时奖励只和状态相关</a:t>
                </a:r>
                <a:endParaRPr kumimoji="0" lang="zh-CN" altLang="en-US" sz="16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2042997" y="1351480"/>
                <a:ext cx="8137922" cy="4992174"/>
              </a:xfrm>
              <a:prstGeom prst="rect">
                <a:avLst/>
              </a:prstGeom>
              <a:blipFill rotWithShape="1">
                <a:blip r:embed="rId1"/>
                <a:stretch>
                  <a:fillRect l="-2" t="-4" r="7"/>
                </a:stretch>
              </a:blipFill>
            </p:spPr>
            <p:txBody>
              <a:bodyPr/>
              <a:lstStyle/>
              <a:p>
                <a:r>
                  <a:rPr lang="zh-CN" altLang="en-US">
                    <a:noFill/>
                  </a:rPr>
                  <a:t> </a:t>
                </a:r>
              </a:p>
            </p:txBody>
          </p:sp>
        </mc:Fallback>
      </mc:AlternateContent>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705" y="0"/>
            <a:ext cx="9656445" cy="1028700"/>
          </a:xfrm>
        </p:spPr>
        <p:txBody>
          <a:bodyPr/>
          <a:lstStyle/>
          <a:p>
            <a:pPr algn="l">
              <a:buClrTx/>
              <a:buSzTx/>
              <a:buFontTx/>
            </a:pPr>
            <a:r>
              <a:rPr lang="zh-CN" altLang="en-US" dirty="0"/>
              <a:t>有模型的强化学习</a:t>
            </a:r>
            <a:endParaRPr lang="zh-CN" altLang="en-US" dirty="0"/>
          </a:p>
        </p:txBody>
      </p:sp>
      <p:sp>
        <p:nvSpPr>
          <p:cNvPr id="3" name="页脚占位符 2"/>
          <p:cNvSpPr>
            <a:spLocks noGrp="1"/>
          </p:cNvSpPr>
          <p:nvPr>
            <p:ph type="ftr" sz="quarter" idx="4294967295"/>
          </p:nvPr>
        </p:nvSpPr>
        <p:spPr/>
        <p:txBody>
          <a:bodyPr/>
          <a:lstStyle/>
          <a:p>
            <a:r>
              <a:rPr lang="zh-CN" altLang="en-US" dirty="0"/>
              <a:t> </a:t>
            </a:r>
            <a:endParaRPr lang="zh-CN" altLang="en-US" dirty="0"/>
          </a:p>
        </p:txBody>
      </p:sp>
      <mc:AlternateContent xmlns:mc="http://schemas.openxmlformats.org/markup-compatibility/2006">
        <mc:Choice xmlns:a14="http://schemas.microsoft.com/office/drawing/2010/main" Requires="a14">
          <p:sp>
            <p:nvSpPr>
              <p:cNvPr id="5" name="内容占位符 2"/>
              <p:cNvSpPr txBox="1"/>
              <p:nvPr/>
            </p:nvSpPr>
            <p:spPr>
              <a:xfrm>
                <a:off x="687070" y="1606550"/>
                <a:ext cx="10863580" cy="423481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在基于模型的强化学习中，价值函数能够通过动态规划计算获得。</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基于模型的动态规划方法：价值迭代和策略迭代。</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价值函数的Bellman等式</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给策略</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定义</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687070" y="1606550"/>
                <a:ext cx="10863580" cy="4234815"/>
              </a:xfrm>
              <a:prstGeom prst="rect">
                <a:avLst/>
              </a:prstGeom>
              <a:blipFill rotWithShape="1">
                <a:blip r:embed="rId1"/>
                <a:stretch>
                  <a:fillRect/>
                </a:stretch>
              </a:blipFill>
            </p:spPr>
            <p:txBody>
              <a:bodyPr/>
              <a:lstStyle/>
              <a:p>
                <a:r>
                  <a:rPr lang="zh-CN" altLang="en-US">
                    <a:noFill/>
                  </a:rPr>
                  <a:t> </a:t>
                </a:r>
              </a:p>
            </p:txBody>
          </p:sp>
        </mc:Fallback>
      </mc:AlternateContent>
      <p:grpSp>
        <p:nvGrpSpPr>
          <p:cNvPr id="4" name="组合 3"/>
          <p:cNvGrpSpPr/>
          <p:nvPr/>
        </p:nvGrpSpPr>
        <p:grpSpPr>
          <a:xfrm>
            <a:off x="2213610" y="3341370"/>
            <a:ext cx="7767955" cy="3282950"/>
            <a:chOff x="3486" y="3434"/>
            <a:chExt cx="12233" cy="5170"/>
          </a:xfrm>
        </p:grpSpPr>
        <mc:AlternateContent xmlns:mc="http://schemas.openxmlformats.org/markup-compatibility/2006">
          <mc:Choice xmlns:a14="http://schemas.microsoft.com/office/drawing/2010/main" Requires="a14">
            <p:sp>
              <p:nvSpPr>
                <p:cNvPr id="7" name="文本框 6"/>
                <p:cNvSpPr txBox="1"/>
                <p:nvPr/>
              </p:nvSpPr>
              <p:spPr>
                <a:xfrm>
                  <a:off x="5199" y="4434"/>
                  <a:ext cx="10520" cy="106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𝛾</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ea typeface="Cambria Math" panose="02040503050406030204" pitchFamily="18" charset="0"/>
                              </a:rPr>
                              <m:t>𝜋</m:t>
                            </m:r>
                          </m:sup>
                        </m:sSup>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𝑠</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oMath>
                    </m:oMathPara>
                  </a14:m>
                  <a:endParaRPr lang="zh-CN" altLang="zh-CN" dirty="0">
                    <a:latin typeface="Cambria Math" panose="02040503050406030204" pitchFamily="18" charset="0"/>
                  </a:endParaRPr>
                </a:p>
                <a:p>
                  <a:endParaRPr lang="zh-CN" altLang="zh-CN" sz="2000" dirty="0">
                    <a:latin typeface="Cambria Math" panose="020405030504060302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5199" y="4434"/>
                  <a:ext cx="10520" cy="1064"/>
                </a:xfrm>
                <a:prstGeom prst="rect">
                  <a:avLst/>
                </a:prstGeom>
                <a:blipFill rotWithShape="1">
                  <a:blip r:embed="rId2"/>
                </a:blipFill>
              </p:spPr>
              <p:txBody>
                <a:bodyPr/>
                <a:lstStyle/>
                <a:p>
                  <a:r>
                    <a:rPr lang="zh-CN" altLang="en-US">
                      <a:noFill/>
                    </a:rPr>
                    <a:t> </a:t>
                  </a:r>
                </a:p>
              </p:txBody>
            </p:sp>
          </mc:Fallback>
        </mc:AlternateContent>
        <p:sp>
          <p:nvSpPr>
            <p:cNvPr id="9" name="左大括号 8"/>
            <p:cNvSpPr/>
            <p:nvPr/>
          </p:nvSpPr>
          <p:spPr>
            <a:xfrm rot="16200000">
              <a:off x="10369" y="2488"/>
              <a:ext cx="181" cy="3426"/>
            </a:xfrm>
            <a:prstGeom prst="leftBrace">
              <a:avLst>
                <a:gd name="adj1" fmla="val 8333"/>
                <a:gd name="adj2" fmla="val 50819"/>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文本框 9"/>
                <p:cNvSpPr txBox="1"/>
                <p:nvPr/>
              </p:nvSpPr>
              <p:spPr>
                <a:xfrm>
                  <a:off x="3486" y="5017"/>
                  <a:ext cx="10520" cy="176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m>
                          <m:mPr>
                            <m:mcs>
                              <m:mc>
                                <m:mcPr>
                                  <m:count m:val="2"/>
                                  <m:mcJc m:val="center"/>
                                </m:mcPr>
                              </m:mc>
                            </m:mcs>
                            <m:plcHide m:val="on"/>
                            <m:ctrlPr>
                              <a:rPr lang="zh-CN" altLang="zh-CN" i="1" smtClean="0">
                                <a:latin typeface="Cambria Math" panose="02040503050406030204" pitchFamily="18" charset="0"/>
                              </a:rPr>
                            </m:ctrlPr>
                          </m:mPr>
                          <m:mr>
                            <m:e/>
                            <m:e/>
                          </m:mr>
                          <m:mr>
                            <m:e/>
                            <m:e>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𝑅</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𝛾</m:t>
                              </m:r>
                              <m:nary>
                                <m:naryPr>
                                  <m:chr m:val="∑"/>
                                  <m:grow m:val="on"/>
                                  <m:limLoc m:val="undOvr"/>
                                  <m:supHide m:val="on"/>
                                  <m:ctrlPr>
                                    <a:rPr lang="zh-CN" altLang="zh-CN" i="1">
                                      <a:latin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𝑆</m:t>
                                  </m:r>
                                </m:sub>
                                <m:sup/>
                                <m:e>
                                  <m:r>
                                    <a:rPr lang="en-US" i="1">
                                      <a:latin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ea typeface="Cambria Math" panose="02040503050406030204" pitchFamily="18" charset="0"/>
                                        </a:rPr>
                                        <m:t>𝜋</m:t>
                                      </m:r>
                                    </m:sup>
                                  </m:s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ea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e>
                              </m:nary>
                            </m:e>
                          </m:mr>
                        </m:m>
                      </m:oMath>
                    </m:oMathPara>
                  </a14:m>
                  <a:endParaRPr lang="zh-CN" altLang="zh-CN" dirty="0">
                    <a:latin typeface="Cambria Math" panose="02040503050406030204" pitchFamily="18" charset="0"/>
                  </a:endParaRPr>
                </a:p>
                <a:p>
                  <a:endParaRPr lang="zh-CN" altLang="zh-CN" sz="2000" dirty="0">
                    <a:latin typeface="Cambria Math" panose="020405030504060302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3486" y="5017"/>
                  <a:ext cx="10520" cy="1766"/>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4344" y="3434"/>
                  <a:ext cx="10520" cy="91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m>
                          <m:mPr>
                            <m:mcs>
                              <m:mc>
                                <m:mcPr>
                                  <m:count m:val="2"/>
                                  <m:mcJc m:val="center"/>
                                </m:mcPr>
                              </m:mc>
                            </m:mcs>
                            <m:plcHide m:val="on"/>
                            <m:ctrlPr>
                              <a:rPr lang="zh-CN" altLang="zh-CN" i="1" smtClean="0">
                                <a:latin typeface="Cambria Math" panose="02040503050406030204" pitchFamily="18" charset="0"/>
                              </a:rPr>
                            </m:ctrlPr>
                          </m:mPr>
                          <m:mr>
                            <m:e>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𝑉</m:t>
                                  </m:r>
                                </m:e>
                                <m:sup>
                                  <m:r>
                                    <a:rPr lang="en-US" altLang="zh-CN" i="1">
                                      <a:latin typeface="Cambria Math" panose="02040503050406030204" pitchFamily="18" charset="0"/>
                                      <a:ea typeface="Cambria Math" panose="02040503050406030204" pitchFamily="18" charset="0"/>
                                    </a:rPr>
                                    <m:t>𝜋</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𝑠</m:t>
                                  </m:r>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𝛾</m:t>
                              </m:r>
                              <m:r>
                                <a:rPr lang="en-US" altLang="zh-CN" i="1">
                                  <a:latin typeface="Cambria Math" panose="02040503050406030204" pitchFamily="18" charset="0"/>
                                  <a:ea typeface="Cambria Math" panose="02040503050406030204" pitchFamily="18" charset="0"/>
                                </a:rPr>
                                <m:t>𝑅</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𝑠</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𝛾</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𝑅</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𝑠</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sSub>
                                <m:sSubPr>
                                  <m:ctrlPr>
                                    <a:rPr lang="zh-CN"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𝑠</m:t>
                                  </m:r>
                                </m:e>
                                <m:sub>
                                  <m:r>
                                    <a:rPr lang="en-US" altLang="zh-CN" i="1">
                                      <a:latin typeface="Cambria Math" panose="02040503050406030204" pitchFamily="18" charset="0"/>
                                      <a:ea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𝑠</m:t>
                              </m:r>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𝜋</m:t>
                              </m:r>
                              <m:r>
                                <a:rPr lang="en-US" altLang="zh-CN" i="1" smtClean="0">
                                  <a:latin typeface="Cambria Math" panose="02040503050406030204" pitchFamily="18" charset="0"/>
                                  <a:ea typeface="Cambria Math" panose="02040503050406030204" pitchFamily="18" charset="0"/>
                                </a:rPr>
                                <m:t>]</m:t>
                              </m:r>
                            </m:e>
                          </m:mr>
                          <m:mr>
                            <m:e/>
                            <m:e/>
                          </m:mr>
                        </m:m>
                      </m:oMath>
                    </m:oMathPara>
                  </a14:m>
                  <a:endParaRPr lang="zh-CN" altLang="zh-CN" dirty="0">
                    <a:latin typeface="Cambria Math" panose="020405030504060302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4344" y="3434"/>
                  <a:ext cx="10520" cy="914"/>
                </a:xfrm>
                <a:prstGeom prst="rect">
                  <a:avLst/>
                </a:prstGeom>
                <a:blipFill rotWithShape="1">
                  <a:blip r:embed="rId4"/>
                </a:blipFill>
              </p:spPr>
              <p:txBody>
                <a:bodyPr/>
                <a:lstStyle/>
                <a:p>
                  <a:r>
                    <a:rPr lang="zh-CN" altLang="en-US">
                      <a:noFill/>
                    </a:rPr>
                    <a:t> </a:t>
                  </a:r>
                </a:p>
              </p:txBody>
            </p:sp>
          </mc:Fallback>
        </mc:AlternateContent>
        <p:sp>
          <p:nvSpPr>
            <p:cNvPr id="13" name="文本框 12"/>
            <p:cNvSpPr txBox="1"/>
            <p:nvPr/>
          </p:nvSpPr>
          <p:spPr>
            <a:xfrm>
              <a:off x="6329" y="6761"/>
              <a:ext cx="1752" cy="580"/>
            </a:xfrm>
            <a:prstGeom prst="rect">
              <a:avLst/>
            </a:prstGeom>
            <a:noFill/>
          </p:spPr>
          <p:txBody>
            <a:bodyPr wrap="squar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立即奖励</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文本框 13"/>
            <p:cNvSpPr txBox="1"/>
            <p:nvPr/>
          </p:nvSpPr>
          <p:spPr>
            <a:xfrm>
              <a:off x="7584" y="8021"/>
              <a:ext cx="1752" cy="580"/>
            </a:xfrm>
            <a:prstGeom prst="rect">
              <a:avLst/>
            </a:prstGeom>
            <a:noFill/>
          </p:spPr>
          <p:txBody>
            <a:bodyPr wrap="squar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时间折扣</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文本框 14"/>
            <p:cNvSpPr txBox="1"/>
            <p:nvPr/>
          </p:nvSpPr>
          <p:spPr>
            <a:xfrm>
              <a:off x="8694" y="6761"/>
              <a:ext cx="1752" cy="580"/>
            </a:xfrm>
            <a:prstGeom prst="rect">
              <a:avLst/>
            </a:prstGeom>
            <a:noFill/>
          </p:spPr>
          <p:txBody>
            <a:bodyPr wrap="squar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状态转移</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6" name="文本框 15"/>
            <p:cNvSpPr txBox="1"/>
            <p:nvPr/>
          </p:nvSpPr>
          <p:spPr>
            <a:xfrm>
              <a:off x="9513" y="8024"/>
              <a:ext cx="3348" cy="580"/>
            </a:xfrm>
            <a:prstGeom prst="rect">
              <a:avLst/>
            </a:prstGeom>
            <a:noFill/>
          </p:spPr>
          <p:txBody>
            <a:bodyPr wrap="squar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下一个状态的价值</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18" name="直接箭头连接符 17"/>
            <p:cNvCxnSpPr>
              <a:stCxn id="13" idx="0"/>
            </p:cNvCxnSpPr>
            <p:nvPr/>
          </p:nvCxnSpPr>
          <p:spPr>
            <a:xfrm flipH="1" flipV="1">
              <a:off x="9605" y="5982"/>
              <a:ext cx="0" cy="7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V="1">
              <a:off x="8463" y="5985"/>
              <a:ext cx="0" cy="20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flipH="1" flipV="1">
              <a:off x="7392" y="6001"/>
              <a:ext cx="10" cy="6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V="1">
              <a:off x="10451" y="5982"/>
              <a:ext cx="18" cy="190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705" y="0"/>
            <a:ext cx="9656445" cy="1028700"/>
          </a:xfrm>
        </p:spPr>
        <p:txBody>
          <a:bodyPr/>
          <a:lstStyle/>
          <a:p>
            <a:pPr algn="l">
              <a:buClrTx/>
              <a:buSzTx/>
              <a:buFontTx/>
            </a:pPr>
            <a:r>
              <a:rPr lang="zh-CN" altLang="en-US" dirty="0">
                <a:sym typeface="+mn-ea"/>
              </a:rPr>
              <a:t>有模型的强化学习</a:t>
            </a:r>
            <a:endParaRPr lang="zh-CN" altLang="en-US" dirty="0"/>
          </a:p>
        </p:txBody>
      </p:sp>
      <p:sp>
        <p:nvSpPr>
          <p:cNvPr id="3" name="页脚占位符 2"/>
          <p:cNvSpPr>
            <a:spLocks noGrp="1"/>
          </p:cNvSpPr>
          <p:nvPr>
            <p:ph type="ftr" sz="quarter" idx="4294967295"/>
          </p:nvPr>
        </p:nvSpPr>
        <p:spPr/>
        <p:txBody>
          <a:bodyPr/>
          <a:lstStyle/>
          <a:p>
            <a:r>
              <a:rPr lang="zh-CN" altLang="en-US" dirty="0"/>
              <a:t> </a:t>
            </a:r>
            <a:endParaRPr lang="zh-CN" altLang="en-US" dirty="0"/>
          </a:p>
        </p:txBody>
      </p:sp>
      <mc:AlternateContent xmlns:mc="http://schemas.openxmlformats.org/markup-compatibility/2006">
        <mc:Choice xmlns:a14="http://schemas.microsoft.com/office/drawing/2010/main" Requires="a14">
          <p:sp>
            <p:nvSpPr>
              <p:cNvPr id="5" name="内容占位符 2"/>
              <p:cNvSpPr txBox="1"/>
              <p:nvPr/>
            </p:nvSpPr>
            <p:spPr>
              <a:xfrm>
                <a:off x="687070" y="1113155"/>
                <a:ext cx="10840085" cy="475361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对状态</a:t>
                </a:r>
                <a14:m>
                  <m:oMath xmlns:m="http://schemas.openxmlformats.org/officeDocument/2006/math">
                    <m:r>
                      <a:rPr lang="en-US" altLang="zh-CN" i="1"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oMath>
                </a14:m>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来说的最优价值函数是所有策略可获得的最大可能折扣奖励的和</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最优价值函数的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Bellman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等式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最优策略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对状态</a:t>
                </a:r>
                <a14:m>
                  <m:oMath xmlns:m="http://schemas.openxmlformats.org/officeDocument/2006/math">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s</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和策略</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687070" y="1113155"/>
                <a:ext cx="10840085" cy="475361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755177" y="1723519"/>
                <a:ext cx="6680447" cy="47434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𝜋</m:t>
                              </m:r>
                            </m:lim>
                          </m:limLow>
                        </m:fName>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𝜋</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e>
                      </m:func>
                    </m:oMath>
                  </m:oMathPara>
                </a14:m>
                <a:endParaRPr lang="zh-CN" altLang="zh-CN" sz="2000" dirty="0">
                  <a:latin typeface="Cambria Math" panose="020405030504060302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2755177" y="1723519"/>
                <a:ext cx="6680447" cy="474345"/>
              </a:xfrm>
              <a:prstGeom prst="rect">
                <a:avLst/>
              </a:prstGeom>
              <a:blipFill rotWithShape="1">
                <a:blip r:embed="rId2"/>
                <a:stretch>
                  <a:fillRect l="-8" t="-27" r="2"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2755177" y="3970762"/>
                <a:ext cx="6680447" cy="81280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𝜋</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arg</m:t>
                          </m:r>
                        </m:fName>
                        <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lim>
                              </m:limLow>
                            </m:fName>
                            <m:e>
                              <m:nary>
                                <m:naryPr>
                                  <m:chr m:val="∑"/>
                                  <m:supHide m:val="on"/>
                                  <m:ctrlPr>
                                    <a:rPr lang="en-US" altLang="zh-CN" sz="2000" b="0" i="1" smtClean="0">
                                      <a:latin typeface="Cambria Math" panose="02040503050406030204" pitchFamily="18" charset="0"/>
                                    </a:rPr>
                                  </m:ctrlPr>
                                </m:naryPr>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𝑠𝑎</m:t>
                                      </m:r>
                                    </m:sub>
                                  </m:sSub>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e>
                              </m:nary>
                            </m:e>
                          </m:func>
                        </m:e>
                      </m:func>
                    </m:oMath>
                  </m:oMathPara>
                </a14:m>
                <a:endParaRPr lang="zh-CN" altLang="zh-CN" sz="2000" dirty="0">
                  <a:latin typeface="Cambria Math" panose="020405030504060302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2755177" y="3970762"/>
                <a:ext cx="6680447" cy="812800"/>
              </a:xfrm>
              <a:prstGeom prst="rect">
                <a:avLst/>
              </a:prstGeom>
              <a:blipFill rotWithShape="1">
                <a:blip r:embed="rId3"/>
                <a:stretch>
                  <a:fillRect l="-8" t="-13" r="2"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2755177" y="2742201"/>
                <a:ext cx="6680447" cy="81280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𝑉</m:t>
                          </m:r>
                        </m:e>
                        <m:sup>
                          <m:r>
                            <a:rPr lang="zh-CN" altLang="en-US" sz="2000" i="1">
                              <a:latin typeface="Cambria Math" panose="02040503050406030204" pitchFamily="18" charset="0"/>
                              <a:ea typeface="Cambria Math" panose="02040503050406030204" pitchFamily="18" charset="0"/>
                            </a:rPr>
                            <m:t>∗</m:t>
                          </m:r>
                        </m:sup>
                      </m:sSup>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𝑅</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e>
                      </m:d>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limLow>
                            <m:limLowPr>
                              <m:ctrlPr>
                                <a:rPr lang="en-US" altLang="zh-CN" sz="2000" b="0" i="1" smtClean="0">
                                  <a:latin typeface="Cambria Math" panose="02040503050406030204" pitchFamily="18" charset="0"/>
                                  <a:ea typeface="Cambria Math" panose="02040503050406030204" pitchFamily="18" charset="0"/>
                                </a:rPr>
                              </m:ctrlPr>
                            </m:limLowPr>
                            <m:e>
                              <m:r>
                                <m:rPr>
                                  <m:sty m:val="p"/>
                                </m:rPr>
                                <a:rPr lang="en-US" altLang="zh-CN" sz="2000" b="0" i="0" smtClean="0">
                                  <a:latin typeface="Cambria Math" panose="02040503050406030204" pitchFamily="18" charset="0"/>
                                  <a:ea typeface="Cambria Math" panose="02040503050406030204" pitchFamily="18" charset="0"/>
                                </a:rPr>
                                <m:t>max</m:t>
                              </m:r>
                            </m:e>
                            <m:lim>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lim>
                          </m:limLow>
                        </m:fName>
                        <m:e>
                          <m:r>
                            <a:rPr lang="en-US" altLang="zh-CN" sz="2000" b="0" i="1" smtClean="0">
                              <a:latin typeface="Cambria Math" panose="02040503050406030204" pitchFamily="18" charset="0"/>
                              <a:ea typeface="Cambria Math" panose="02040503050406030204" pitchFamily="18" charset="0"/>
                            </a:rPr>
                            <m:t>𝛾</m:t>
                          </m:r>
                          <m:nary>
                            <m:naryPr>
                              <m:chr m:val="∑"/>
                              <m:supHide m:val="on"/>
                              <m:ctrlPr>
                                <a:rPr lang="en-US" altLang="zh-CN" sz="2000" b="0" i="1" smtClean="0">
                                  <a:latin typeface="Cambria Math" panose="02040503050406030204" pitchFamily="18" charset="0"/>
                                  <a:ea typeface="Cambria Math" panose="02040503050406030204" pitchFamily="18" charset="0"/>
                                </a:rPr>
                              </m:ctrlPr>
                            </m:naryPr>
                            <m:sub>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𝑆</m:t>
                              </m:r>
                            </m:sub>
                            <m:sup/>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𝑃</m:t>
                                  </m:r>
                                </m:e>
                                <m:sub>
                                  <m:r>
                                    <a:rPr lang="en-US" altLang="zh-CN" sz="2000" b="0" i="1" smtClean="0">
                                      <a:latin typeface="Cambria Math" panose="02040503050406030204" pitchFamily="18" charset="0"/>
                                      <a:ea typeface="Cambria Math" panose="02040503050406030204" pitchFamily="18" charset="0"/>
                                    </a:rPr>
                                    <m:t>𝑠𝑎</m:t>
                                  </m:r>
                                </m:sub>
                              </m:sSub>
                              <m:d>
                                <m:dPr>
                                  <m:ctrlPr>
                                    <a:rPr lang="en-US" altLang="zh-CN" sz="2000" b="0" i="1" smtClean="0">
                                      <a:latin typeface="Cambria Math" panose="02040503050406030204" pitchFamily="18" charset="0"/>
                                      <a:ea typeface="Cambria Math" panose="02040503050406030204" pitchFamily="18" charset="0"/>
                                    </a:rPr>
                                  </m:ctrlPr>
                                </m:dPr>
                                <m:e>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e>
                              </m:d>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𝑉</m:t>
                                  </m:r>
                                </m:e>
                                <m:sup>
                                  <m:r>
                                    <a:rPr lang="en-US" altLang="zh-CN" sz="2000" b="0" i="1" smtClean="0">
                                      <a:latin typeface="Cambria Math" panose="02040503050406030204" pitchFamily="18" charset="0"/>
                                      <a:ea typeface="Cambria Math" panose="02040503050406030204" pitchFamily="18" charset="0"/>
                                    </a:rPr>
                                    <m:t>∗</m:t>
                                  </m:r>
                                </m:sup>
                              </m:sSup>
                              <m:d>
                                <m:dPr>
                                  <m:ctrlPr>
                                    <a:rPr lang="en-US" altLang="zh-CN" sz="2000" b="0" i="1" smtClean="0">
                                      <a:latin typeface="Cambria Math" panose="02040503050406030204" pitchFamily="18" charset="0"/>
                                      <a:ea typeface="Cambria Math" panose="02040503050406030204" pitchFamily="18" charset="0"/>
                                    </a:rPr>
                                  </m:ctrlPr>
                                </m:dPr>
                                <m:e>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e>
                              </m:d>
                            </m:e>
                          </m:nary>
                        </m:e>
                      </m:func>
                    </m:oMath>
                  </m:oMathPara>
                </a14:m>
                <a:endParaRPr lang="zh-CN" altLang="zh-CN" sz="2000" dirty="0">
                  <a:latin typeface="Cambria Math" panose="020405030504060302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2755177" y="2742201"/>
                <a:ext cx="6680447" cy="812800"/>
              </a:xfrm>
              <a:prstGeom prst="rect">
                <a:avLst/>
              </a:prstGeom>
              <a:blipFill rotWithShape="1">
                <a:blip r:embed="rId4"/>
                <a:stretch>
                  <a:fillRect l="-8" t="-33" r="2"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755177" y="5246783"/>
                <a:ext cx="6680447" cy="4140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𝑉</m:t>
                          </m:r>
                        </m:e>
                        <m: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𝜋</m:t>
                              </m:r>
                            </m:e>
                            <m:sup>
                              <m:r>
                                <a:rPr lang="en-US" altLang="zh-CN" sz="2000" b="0" i="1" smtClean="0">
                                  <a:latin typeface="Cambria Math" panose="02040503050406030204" pitchFamily="18" charset="0"/>
                                </a:rPr>
                                <m:t>∗</m:t>
                              </m:r>
                            </m:sup>
                          </m:sSup>
                        </m:sup>
                      </m:sSup>
                      <m:d>
                        <m:dPr>
                          <m:ctrlPr>
                            <a:rPr lang="en-US" altLang="zh-CN" sz="2000" b="0" i="1" smtClean="0">
                              <a:latin typeface="Cambria Math" panose="02040503050406030204" pitchFamily="18" charset="0"/>
                            </a:rPr>
                          </m:ctrlPr>
                        </m:dPr>
                        <m:e>
                          <m:r>
                            <m:rPr>
                              <m:sty m:val="p"/>
                            </m:rPr>
                            <a:rPr lang="en-US" altLang="zh-CN" sz="2000" b="0" i="0" smtClean="0">
                              <a:latin typeface="Cambria Math" panose="02040503050406030204" pitchFamily="18" charset="0"/>
                            </a:rPr>
                            <m:t>s</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𝜋</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oMath>
                  </m:oMathPara>
                </a14:m>
                <a:endParaRPr lang="zh-CN" altLang="zh-CN" sz="2000" dirty="0">
                  <a:latin typeface="Cambria Math" panose="020405030504060302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2755177" y="5246783"/>
                <a:ext cx="6680447" cy="414020"/>
              </a:xfrm>
              <a:prstGeom prst="rect">
                <a:avLst/>
              </a:prstGeom>
              <a:blipFill rotWithShape="1">
                <a:blip r:embed="rId5"/>
                <a:stretch>
                  <a:fillRect l="-8" t="-100" r="2" b="10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135" y="0"/>
            <a:ext cx="9645015" cy="1028700"/>
          </a:xfrm>
        </p:spPr>
        <p:txBody>
          <a:bodyPr/>
          <a:lstStyle/>
          <a:p>
            <a:pPr algn="l"/>
            <a:r>
              <a:rPr lang="zh-CN" altLang="en-US" dirty="0">
                <a:sym typeface="+mn-ea"/>
              </a:rPr>
              <a:t>无模型的强化学习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mc:Choice xmlns:a14="http://schemas.microsoft.com/office/drawing/2010/main" Requires="a14">
          <p:sp>
            <p:nvSpPr>
              <p:cNvPr id="12" name="内容占位符 2"/>
              <p:cNvSpPr txBox="1"/>
              <p:nvPr/>
            </p:nvSpPr>
            <p:spPr>
              <a:xfrm>
                <a:off x="699135" y="1209675"/>
                <a:ext cx="10850880" cy="56483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在</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基于模型的动态规划：</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价值迭代和策略迭代</a:t>
                </a: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在基于模型的强化学习（</a:t>
                </a:r>
                <a:r>
                  <a:rPr lang="en-US" altLang="zh-CN"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MDP</a:t>
                </a: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）中，值函数能够通过动态规划计算获得</a:t>
                </a:r>
                <a:endParaRPr lang="en-US" altLang="zh-CN"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在模型无关的强化学习中</a:t>
                </a:r>
                <a:endParaRPr lang="en-US" altLang="zh-CN"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我们无法直接获得</a:t>
                </a:r>
                <a14:m>
                  <m:oMath xmlns:m="http://schemas.openxmlformats.org/officeDocument/2006/math">
                    <m:sSub>
                      <m:sSub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𝑃</m:t>
                        </m:r>
                      </m:e>
                      <m:sub>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𝑠𝑎</m:t>
                        </m:r>
                      </m:sub>
                    </m:sSub>
                  </m:oMath>
                </a14:m>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r>
                      <a:rPr lang="en-US" altLang="zh-CN" sz="2000" b="0" i="1" dirty="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𝑅</m:t>
                    </m:r>
                  </m:oMath>
                </a14:m>
                <a:endParaRPr lang="en-US" altLang="zh-CN"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但是，我们拥有一系列可以用来估计值函数的经验。</a:t>
                </a:r>
                <a:endPar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gn="l">
                  <a:lnSpc>
                    <a:spcPct val="150000"/>
                  </a:lnSpc>
                  <a:buSzTx/>
                </a:pP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因此，我们可以使用蒙特卡洛方法和时序差分方法进行值函数估计。</a:t>
                </a:r>
                <a:endPar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12" name="内容占位符 2"/>
              <p:cNvSpPr txBox="1">
                <a:spLocks noRot="1" noChangeAspect="1" noMove="1" noResize="1" noEditPoints="1" noAdjustHandles="1" noChangeArrowheads="1" noChangeShapeType="1" noTextEdit="1"/>
              </p:cNvSpPr>
              <p:nvPr/>
            </p:nvSpPr>
            <p:spPr>
              <a:xfrm>
                <a:off x="699135" y="1209675"/>
                <a:ext cx="10850880" cy="564832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180" y="0"/>
            <a:ext cx="9665970" cy="1028700"/>
          </a:xfrm>
        </p:spPr>
        <p:txBody>
          <a:bodyPr/>
          <a:lstStyle/>
          <a:p>
            <a:pPr algn="l">
              <a:buClrTx/>
              <a:buSzTx/>
              <a:buFontTx/>
            </a:pPr>
            <a:r>
              <a:rPr lang="zh-CN" altLang="en-US" dirty="0"/>
              <a:t>蒙特卡洛方法</a:t>
            </a:r>
            <a:r>
              <a:rPr lang="en-US" altLang="zh-CN" dirty="0"/>
              <a:t>(Monte-Carlo methods, MC)</a:t>
            </a:r>
            <a:endParaRPr lang="en-US" altLang="zh-CN" dirty="0"/>
          </a:p>
        </p:txBody>
      </p:sp>
      <mc:AlternateContent xmlns:mc="http://schemas.openxmlformats.org/markup-compatibility/2006">
        <mc:Choice xmlns:a14="http://schemas.microsoft.com/office/drawing/2010/main" Requires="a14">
          <p:sp>
            <p:nvSpPr>
              <p:cNvPr id="12" name="内容占位符 2"/>
              <p:cNvSpPr txBox="1"/>
              <p:nvPr/>
            </p:nvSpPr>
            <p:spPr>
              <a:xfrm>
                <a:off x="678180" y="1209675"/>
                <a:ext cx="10887710" cy="5236845"/>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蒙特卡洛方法</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(Monte-Carlo methods)</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是一类广泛的计算算法。生活中处处都是</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MC</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依赖于重复随机抽样来获得数值结果</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例如，计算圆的面积</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m:rPr>
                          <m:sty m:val="p"/>
                        </m:r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Circle</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r>
                        <m:rPr>
                          <m:sty m:val="p"/>
                        </m:r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Surface</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r>
                        <m:rPr>
                          <m:sty m:val="p"/>
                        </m:r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Square</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r>
                        <m:rPr>
                          <m:sty m:val="p"/>
                        </m:r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Surface</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solidFill>
                                <a:schemeClr val="tx1"/>
                              </a:solidFill>
                              <a:latin typeface="Cambria Math" panose="02040503050406030204" pitchFamily="18" charset="0"/>
                              <a:ea typeface="阿里巴巴普惠体 R" panose="00020600040101010101" pitchFamily="18" charset="-122"/>
                            </a:rPr>
                          </m:ctrlPr>
                        </m:fPr>
                        <m:num>
                          <m:r>
                            <a:rPr lang="en-US" altLang="zh-CN" b="0" i="1" smtClean="0">
                              <a:solidFill>
                                <a:schemeClr val="tx1"/>
                              </a:solidFill>
                              <a:latin typeface="Cambria Math" panose="02040503050406030204" pitchFamily="18" charset="0"/>
                              <a:ea typeface="阿里巴巴普惠体 R" panose="00020600040101010101" pitchFamily="18" charset="-122"/>
                            </a:rPr>
                            <m:t>#</m:t>
                          </m:r>
                          <m:r>
                            <m:rPr>
                              <m:sty m:val="p"/>
                            </m:rPr>
                            <a:rPr lang="en-US" altLang="zh-CN" b="0" i="1" smtClean="0">
                              <a:solidFill>
                                <a:schemeClr val="tx1"/>
                              </a:solidFill>
                              <a:latin typeface="Cambria Math" panose="02040503050406030204" pitchFamily="18" charset="0"/>
                              <a:ea typeface="阿里巴巴普惠体 R" panose="00020600040101010101" pitchFamily="18" charset="-122"/>
                            </a:rPr>
                            <m:t>points</m:t>
                          </m:r>
                          <m:r>
                            <a:rPr lang="en-US" altLang="zh-CN" b="0" i="1" smtClean="0">
                              <a:solidFill>
                                <a:schemeClr val="tx1"/>
                              </a:solidFill>
                              <a:latin typeface="Cambria Math" panose="02040503050406030204" pitchFamily="18" charset="0"/>
                              <a:ea typeface="阿里巴巴普惠体 R" panose="00020600040101010101" pitchFamily="18" charset="-122"/>
                            </a:rPr>
                            <m:t> </m:t>
                          </m:r>
                          <m:r>
                            <m:rPr>
                              <m:sty m:val="p"/>
                            </m:rPr>
                            <a:rPr lang="en-US" altLang="zh-CN" b="0" i="1" smtClean="0">
                              <a:solidFill>
                                <a:schemeClr val="tx1"/>
                              </a:solidFill>
                              <a:latin typeface="Cambria Math" panose="02040503050406030204" pitchFamily="18" charset="0"/>
                              <a:ea typeface="阿里巴巴普惠体 R" panose="00020600040101010101" pitchFamily="18" charset="-122"/>
                            </a:rPr>
                            <m:t>in</m:t>
                          </m:r>
                          <m:r>
                            <a:rPr lang="en-US" altLang="zh-CN" b="0" i="1" smtClean="0">
                              <a:solidFill>
                                <a:schemeClr val="tx1"/>
                              </a:solidFill>
                              <a:latin typeface="Cambria Math" panose="02040503050406030204" pitchFamily="18" charset="0"/>
                              <a:ea typeface="阿里巴巴普惠体 R" panose="00020600040101010101" pitchFamily="18" charset="-122"/>
                            </a:rPr>
                            <m:t> </m:t>
                          </m:r>
                          <m:r>
                            <m:rPr>
                              <m:sty m:val="p"/>
                            </m:rPr>
                            <a:rPr lang="en-US" altLang="zh-CN" b="0" i="1" smtClean="0">
                              <a:solidFill>
                                <a:schemeClr val="tx1"/>
                              </a:solidFill>
                              <a:latin typeface="Cambria Math" panose="02040503050406030204" pitchFamily="18" charset="0"/>
                              <a:ea typeface="阿里巴巴普惠体 R" panose="00020600040101010101" pitchFamily="18" charset="-122"/>
                            </a:rPr>
                            <m:t>circle</m:t>
                          </m:r>
                        </m:num>
                        <m:den>
                          <m:r>
                            <a:rPr lang="en-US" altLang="zh-CN" i="1">
                              <a:solidFill>
                                <a:schemeClr val="tx1"/>
                              </a:solidFill>
                              <a:latin typeface="Cambria Math" panose="02040503050406030204" pitchFamily="18" charset="0"/>
                              <a:ea typeface="阿里巴巴普惠体 R" panose="00020600040101010101" pitchFamily="18" charset="-122"/>
                            </a:rPr>
                            <m:t>#</m:t>
                          </m:r>
                          <m:r>
                            <m:rPr>
                              <m:sty m:val="p"/>
                            </m:rPr>
                            <a:rPr lang="en-US" altLang="zh-CN" i="1">
                              <a:solidFill>
                                <a:schemeClr val="tx1"/>
                              </a:solidFill>
                              <a:latin typeface="Cambria Math" panose="02040503050406030204" pitchFamily="18" charset="0"/>
                              <a:ea typeface="阿里巴巴普惠体 R" panose="00020600040101010101" pitchFamily="18" charset="-122"/>
                            </a:rPr>
                            <m:t>points</m:t>
                          </m:r>
                          <m:r>
                            <a:rPr lang="en-US" altLang="zh-CN" i="1">
                              <a:solidFill>
                                <a:schemeClr val="tx1"/>
                              </a:solidFill>
                              <a:latin typeface="Cambria Math" panose="02040503050406030204" pitchFamily="18" charset="0"/>
                              <a:ea typeface="阿里巴巴普惠体 R" panose="00020600040101010101" pitchFamily="18" charset="-122"/>
                            </a:rPr>
                            <m:t> </m:t>
                          </m:r>
                          <m:r>
                            <m:rPr>
                              <m:sty m:val="p"/>
                            </m:rPr>
                            <a:rPr lang="en-US" altLang="zh-CN" i="1">
                              <a:solidFill>
                                <a:schemeClr val="tx1"/>
                              </a:solidFill>
                              <a:latin typeface="Cambria Math" panose="02040503050406030204" pitchFamily="18" charset="0"/>
                              <a:ea typeface="阿里巴巴普惠体 R" panose="00020600040101010101" pitchFamily="18" charset="-122"/>
                            </a:rPr>
                            <m:t>in</m:t>
                          </m:r>
                          <m:r>
                            <a:rPr lang="en-US" altLang="zh-CN" i="1">
                              <a:solidFill>
                                <a:schemeClr val="tx1"/>
                              </a:solidFill>
                              <a:latin typeface="Cambria Math" panose="02040503050406030204" pitchFamily="18" charset="0"/>
                              <a:ea typeface="阿里巴巴普惠体 R" panose="00020600040101010101" pitchFamily="18" charset="-122"/>
                            </a:rPr>
                            <m:t> </m:t>
                          </m:r>
                          <m:r>
                            <m:rPr>
                              <m:sty m:val="p"/>
                            </m:rPr>
                            <a:rPr lang="en-US" altLang="zh-CN" b="0" i="1" smtClean="0">
                              <a:solidFill>
                                <a:schemeClr val="tx1"/>
                              </a:solidFill>
                              <a:latin typeface="Cambria Math" panose="02040503050406030204" pitchFamily="18" charset="0"/>
                              <a:ea typeface="阿里巴巴普惠体 R" panose="00020600040101010101" pitchFamily="18" charset="-122"/>
                            </a:rPr>
                            <m:t>total</m:t>
                          </m:r>
                        </m:den>
                      </m:f>
                    </m:oMath>
                  </m:oMathPara>
                </a14:m>
                <a:endParaRPr lang="en-US" altLang="zh-CN" b="0" i="1" dirty="0"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endParaRPr>
              </a:p>
            </p:txBody>
          </p:sp>
        </mc:Choice>
        <mc:Fallback>
          <p:sp>
            <p:nvSpPr>
              <p:cNvPr id="12" name="内容占位符 2"/>
              <p:cNvSpPr txBox="1">
                <a:spLocks noRot="1" noChangeAspect="1" noMove="1" noResize="1" noEditPoints="1" noAdjustHandles="1" noChangeArrowheads="1" noChangeShapeType="1" noTextEdit="1"/>
              </p:cNvSpPr>
              <p:nvPr/>
            </p:nvSpPr>
            <p:spPr>
              <a:xfrm>
                <a:off x="678180" y="1209675"/>
                <a:ext cx="10887710" cy="5236845"/>
              </a:xfrm>
              <a:prstGeom prst="rect">
                <a:avLst/>
              </a:prstGeom>
              <a:blipFill rotWithShape="1">
                <a:blip r:embed="rId1"/>
                <a:stretch>
                  <a:fillRect/>
                </a:stretch>
              </a:blipFill>
            </p:spPr>
            <p:txBody>
              <a:bodyPr/>
              <a:lstStyle/>
              <a:p>
                <a:r>
                  <a:rPr lang="zh-CN" altLang="en-US">
                    <a:noFill/>
                  </a:rPr>
                  <a:t> </a:t>
                </a:r>
              </a:p>
            </p:txBody>
          </p:sp>
        </mc:Fallback>
      </mc:AlternateContent>
      <p:grpSp>
        <p:nvGrpSpPr>
          <p:cNvPr id="5" name="组合 8"/>
          <p:cNvGrpSpPr/>
          <p:nvPr/>
        </p:nvGrpSpPr>
        <p:grpSpPr>
          <a:xfrm>
            <a:off x="2775050" y="2813354"/>
            <a:ext cx="6641900" cy="2103133"/>
            <a:chOff x="793587" y="3491592"/>
            <a:chExt cx="6641900" cy="2103133"/>
          </a:xfrm>
        </p:grpSpPr>
        <p:pic>
          <p:nvPicPr>
            <p:cNvPr id="6" name="Picture 2" descr="https://62e528761d0685343e1c-f3d1b99a743ffa4142d9d7f1978d9686.ssl.cf2.rackcdn.com/files/114488/width237/image-20160309-13717-1c27vz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93587" y="3548742"/>
              <a:ext cx="1988834" cy="19888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paulbourke.net/geometry/circlesphere/diagram1.gif"/>
            <p:cNvPicPr>
              <a:picLocks noChangeAspect="1" noChangeArrowheads="1"/>
            </p:cNvPicPr>
            <p:nvPr/>
          </p:nvPicPr>
          <p:blipFill rotWithShape="1">
            <a:blip r:embed="rId3">
              <a:extLst>
                <a:ext uri="{28A0092B-C50C-407E-A947-70E740481C1C}">
                  <a14:useLocalDpi xmlns:a14="http://schemas.microsoft.com/office/drawing/2010/main" val="0"/>
                </a:ext>
              </a:extLst>
            </a:blip>
            <a:srcRect r="43976"/>
            <a:stretch>
              <a:fillRect/>
            </a:stretch>
          </p:blipFill>
          <p:spPr bwMode="auto">
            <a:xfrm flipH="1">
              <a:off x="2984522" y="3491592"/>
              <a:ext cx="2161947" cy="2103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3.bp.blogspot.com/-rgY-GVwlweE/UXS9kFAy_sI/AAAAAAAAA04/95SUkNbHIDI/s640/Capture2.GIF"/>
            <p:cNvPicPr>
              <a:picLocks noChangeAspect="1" noChangeArrowheads="1"/>
            </p:cNvPicPr>
            <p:nvPr/>
          </p:nvPicPr>
          <p:blipFill rotWithShape="1">
            <a:blip r:embed="rId4">
              <a:extLst>
                <a:ext uri="{28A0092B-C50C-407E-A947-70E740481C1C}">
                  <a14:useLocalDpi xmlns:a14="http://schemas.microsoft.com/office/drawing/2010/main" val="0"/>
                </a:ext>
              </a:extLst>
            </a:blip>
            <a:srcRect l="7559" t="26346" r="7914" b="10951"/>
            <a:stretch>
              <a:fillRect/>
            </a:stretch>
          </p:blipFill>
          <p:spPr bwMode="auto">
            <a:xfrm flipH="1">
              <a:off x="5348570" y="3496620"/>
              <a:ext cx="2086917" cy="205298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180" y="0"/>
            <a:ext cx="9665970" cy="1028700"/>
          </a:xfrm>
        </p:spPr>
        <p:txBody>
          <a:bodyPr/>
          <a:lstStyle/>
          <a:p>
            <a:pPr algn="l">
              <a:buClrTx/>
              <a:buSzTx/>
              <a:buFontTx/>
            </a:pPr>
            <a:r>
              <a:rPr lang="zh-CN" altLang="en-US" dirty="0"/>
              <a:t>蒙特卡洛价值估计</a:t>
            </a:r>
            <a:endParaRPr lang="zh-CN" altLang="en-US" dirty="0"/>
          </a:p>
        </p:txBody>
      </p:sp>
      <mc:AlternateContent xmlns:mc="http://schemas.openxmlformats.org/markup-compatibility/2006">
        <mc:Choice xmlns:a14="http://schemas.microsoft.com/office/drawing/2010/main" Requires="a14">
          <p:sp>
            <p:nvSpPr>
              <p:cNvPr id="12" name="内容占位符 2"/>
              <p:cNvSpPr txBox="1"/>
              <p:nvPr/>
            </p:nvSpPr>
            <p:spPr>
              <a:xfrm>
                <a:off x="2205990" y="1736725"/>
                <a:ext cx="7806055" cy="188087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eqArr>
                        <m:eqArr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eqArrPr>
                        <m:e>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sup>
                          </m:sSup>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=&amp;</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𝔼</m:t>
                          </m:r>
                          <m:d>
                            <m:dPr>
                              <m:begChr m:val="["/>
                              <m:endChr m:val="]"/>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𝑅</m:t>
                              </m:r>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0</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𝛾</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𝑅</m:t>
                              </m:r>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𝛾</m:t>
                                  </m:r>
                                </m:e>
                                <m:sup>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𝑅</m:t>
                              </m:r>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e>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0</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d>
                        </m:e>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=&amp;</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𝔼</m:t>
                          </m:r>
                          <m:d>
                            <m:dPr>
                              <m:begChr m:val="["/>
                              <m:endChr m:val="]"/>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𝐺</m:t>
                              </m:r>
                            </m:e>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0</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d>
                        </m:e>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≃&amp;</m:t>
                          </m:r>
                          <m:f>
                            <m:f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𝑁</m:t>
                              </m:r>
                            </m:den>
                          </m:f>
                          <m:nary>
                            <m:naryPr>
                              <m:chr m:val="∑"/>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𝑁</m:t>
                              </m:r>
                            </m:sup>
                            <m:e>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𝐺</m:t>
                                  </m:r>
                                </m:e>
                                <m:sup>
                                  <m: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𝑖</m:t>
                                  </m:r>
                                  <m: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t>
                                  </m:r>
                                </m:sup>
                              </m:sSup>
                            </m:e>
                          </m:nary>
                        </m:e>
                      </m:eqArr>
                    </m:oMath>
                  </m:oMathPara>
                </a14:m>
                <a:endParaRPr lang="en-US" altLang="zh-CN" b="0" i="1" dirty="0"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endParaRPr>
              </a:p>
            </p:txBody>
          </p:sp>
        </mc:Choice>
        <mc:Fallback>
          <p:sp>
            <p:nvSpPr>
              <p:cNvPr id="12" name="内容占位符 2"/>
              <p:cNvSpPr txBox="1">
                <a:spLocks noRot="1" noChangeAspect="1" noMove="1" noResize="1" noEditPoints="1" noAdjustHandles="1" noChangeArrowheads="1" noChangeShapeType="1" noTextEdit="1"/>
              </p:cNvSpPr>
              <p:nvPr/>
            </p:nvSpPr>
            <p:spPr>
              <a:xfrm>
                <a:off x="2205990" y="1736725"/>
                <a:ext cx="7806055" cy="188087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内容占位符 2"/>
              <p:cNvSpPr txBox="1"/>
              <p:nvPr/>
            </p:nvSpPr>
            <p:spPr>
              <a:xfrm>
                <a:off x="677545" y="4108450"/>
                <a:ext cx="10883265" cy="137668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l">
                  <a:buSzTx/>
                </a:pP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使用策略</a:t>
                </a:r>
                <a14:m>
                  <m:oMath xmlns:m="http://schemas.openxmlformats.org/officeDocument/2006/math">
                    <m:r>
                      <a:rPr lang="zh-CN" altLang="en-US" sz="24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m:t>𝜋</m:t>
                    </m:r>
                  </m:oMath>
                </a14:m>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从状态</a:t>
                </a:r>
                <a14:m>
                  <m:oMath xmlns:m="http://schemas.openxmlformats.org/officeDocument/2006/math">
                    <m:r>
                      <a:rPr lang="zh-CN" altLang="en-US" sz="24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m:t>𝑠</m:t>
                    </m:r>
                  </m:oMath>
                </a14:m>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采样</a:t>
                </a:r>
                <a14:m>
                  <m:oMath xmlns:m="http://schemas.openxmlformats.org/officeDocument/2006/math">
                    <m:r>
                      <a:rPr lang="zh-CN" altLang="en-US" sz="24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m:t>𝑁</m:t>
                    </m:r>
                  </m:oMath>
                </a14:m>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个片段，计算平均累计奖励</a:t>
                </a:r>
                <a:endParaRPr lang="zh-CN" altLang="en-US"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gn="l">
                  <a:buSzTx/>
                </a:pPr>
                <a:r>
                  <a:rPr lang="zh-CN" altLang="en-US"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蒙特卡洛策略评估使用经验均值累计奖励而不是期望累计奖励</a:t>
                </a:r>
                <a:endParaRPr lang="zh-CN" altLang="en-US"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gn="l">
                  <a:buSzTx/>
                </a:pPr>
                <a:r>
                  <a:rPr lang="zh-CN" altLang="en-US"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蒙特卡洛采用最简单的思想：值</a:t>
                </a:r>
                <a:r>
                  <a:rPr lang="en-US" altLang="zh-CN"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zh-CN" altLang="en-US"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value</a:t>
                </a:r>
                <a:r>
                  <a:rPr lang="en-US" altLang="zh-CN"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zh-CN" altLang="en-US"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平均累计奖励</a:t>
                </a:r>
                <a:r>
                  <a:rPr lang="en-US" altLang="zh-CN"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zh-CN" altLang="en-US"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mean return</a:t>
                </a:r>
                <a:r>
                  <a:rPr lang="en-US" altLang="zh-CN"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endParaRPr lang="zh-CN" altLang="en-US" sz="24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mc:Choice>
        <mc:Fallback>
          <p:sp>
            <p:nvSpPr>
              <p:cNvPr id="7" name="内容占位符 2"/>
              <p:cNvSpPr txBox="1">
                <a:spLocks noRot="1" noChangeAspect="1" noMove="1" noResize="1" noEditPoints="1" noAdjustHandles="1" noChangeArrowheads="1" noChangeShapeType="1" noTextEdit="1"/>
              </p:cNvSpPr>
              <p:nvPr/>
            </p:nvSpPr>
            <p:spPr>
              <a:xfrm>
                <a:off x="677545" y="4108450"/>
                <a:ext cx="10883265" cy="137668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180" y="0"/>
            <a:ext cx="9665970" cy="1028700"/>
          </a:xfrm>
        </p:spPr>
        <p:txBody>
          <a:bodyPr/>
          <a:lstStyle/>
          <a:p>
            <a:pPr algn="l">
              <a:buClrTx/>
              <a:buSzTx/>
              <a:buFontTx/>
            </a:pPr>
            <a:r>
              <a:rPr lang="zh-CN" altLang="en-US" dirty="0"/>
              <a:t>增量蒙特卡洛更新</a:t>
            </a:r>
            <a:endParaRPr lang="zh-CN" altLang="en-US" dirty="0"/>
          </a:p>
        </p:txBody>
      </p:sp>
      <mc:AlternateContent xmlns:mc="http://schemas.openxmlformats.org/markup-compatibility/2006">
        <mc:Choice xmlns:a14="http://schemas.microsoft.com/office/drawing/2010/main" Requires="a14">
          <p:sp>
            <p:nvSpPr>
              <p:cNvPr id="12" name="内容占位符 2"/>
              <p:cNvSpPr txBox="1"/>
              <p:nvPr/>
            </p:nvSpPr>
            <p:spPr>
              <a:xfrm>
                <a:off x="2205990" y="2810510"/>
                <a:ext cx="7593330" cy="93091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14:m>
                  <m:oMathPara xmlns:m="http://schemas.openxmlformats.org/officeDocument/2006/math">
                    <m:oMathParaPr>
                      <m:jc m:val="centerGroup"/>
                    </m:oMathParaPr>
                    <m:oMath xmlns:m="http://schemas.openxmlformats.org/officeDocument/2006/math">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𝜋</m:t>
                          </m:r>
                        </m:sup>
                      </m:sSup>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t>
                      </m:r>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𝜋</m:t>
                          </m:r>
                        </m:sup>
                      </m:sSup>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𝑁</m:t>
                          </m:r>
                        </m:den>
                      </m:f>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𝐺</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𝜋</m:t>
                              </m:r>
                            </m:sup>
                          </m:sSup>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d>
                        </m:e>
                      </m:d>
                    </m:oMath>
                  </m:oMathPara>
                </a14:m>
                <a:endParaRPr lang="en-US" altLang="zh-CN" b="0" i="1" dirty="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endParaRPr>
              </a:p>
            </p:txBody>
          </p:sp>
        </mc:Choice>
        <mc:Fallback>
          <p:sp>
            <p:nvSpPr>
              <p:cNvPr id="12" name="内容占位符 2"/>
              <p:cNvSpPr txBox="1">
                <a:spLocks noRot="1" noChangeAspect="1" noMove="1" noResize="1" noEditPoints="1" noAdjustHandles="1" noChangeArrowheads="1" noChangeShapeType="1" noTextEdit="1"/>
              </p:cNvSpPr>
              <p:nvPr/>
            </p:nvSpPr>
            <p:spPr>
              <a:xfrm>
                <a:off x="2205990" y="2810510"/>
                <a:ext cx="7593330" cy="930910"/>
              </a:xfrm>
              <a:prstGeom prst="rect">
                <a:avLst/>
              </a:prstGeom>
              <a:blipFill rotWithShape="1">
                <a:blip r:embed="rId1"/>
                <a:stretch>
                  <a:fillRect/>
                </a:stretch>
              </a:blipFill>
            </p:spPr>
            <p:txBody>
              <a:bodyPr/>
              <a:lstStyle/>
              <a:p>
                <a:r>
                  <a:rPr lang="zh-CN" altLang="en-US">
                    <a:noFill/>
                  </a:rPr>
                  <a:t> </a:t>
                </a:r>
              </a:p>
            </p:txBody>
          </p:sp>
        </mc:Fallback>
      </mc:AlternateContent>
      <p:sp>
        <p:nvSpPr>
          <p:cNvPr id="3" name="文本框 2"/>
          <p:cNvSpPr txBox="1"/>
          <p:nvPr/>
        </p:nvSpPr>
        <p:spPr>
          <a:xfrm>
            <a:off x="678180" y="1689735"/>
            <a:ext cx="5760720" cy="460375"/>
          </a:xfrm>
          <a:prstGeom prst="rect">
            <a:avLst/>
          </a:prstGeom>
        </p:spPr>
        <p:txBody>
          <a:bodyPr wrap="square">
            <a:spAutoFit/>
          </a:bodyPr>
          <a:p>
            <a:pPr marL="0" indent="266700" algn="just" defTabSz="266700">
              <a:spcBef>
                <a:spcPct val="0"/>
              </a:spcBef>
              <a:spcAft>
                <a:spcPct val="0"/>
              </a:spcAft>
            </a:pPr>
            <a:r>
              <a:rPr lang="zh-CN" altLang="en-US" sz="2400">
                <a:latin typeface="宋体" panose="02010600030101010101" pitchFamily="2" charset="-122"/>
                <a:ea typeface="宋体" panose="02010600030101010101" pitchFamily="2" charset="-122"/>
              </a:rPr>
              <a:t>对于每个状态</a:t>
            </a:r>
            <a:r>
              <a:rPr lang="en-US" altLang="zh-CN" sz="2400">
                <a:latin typeface="Calibri" panose="020F0502020204030204"/>
                <a:ea typeface="宋体" panose="02010600030101010101" pitchFamily="2" charset="-122"/>
              </a:rPr>
              <a:t>s</a:t>
            </a:r>
            <a:r>
              <a:rPr lang="zh-CN" altLang="en-US" sz="2400">
                <a:latin typeface="宋体" panose="02010600030101010101" pitchFamily="2" charset="-122"/>
                <a:ea typeface="宋体" panose="02010600030101010101" pitchFamily="2" charset="-122"/>
              </a:rPr>
              <a:t>和对应累计奖励</a:t>
            </a:r>
            <a:r>
              <a:rPr lang="en-US" altLang="zh-CN" sz="2400">
                <a:latin typeface="Calibri" panose="020F0502020204030204"/>
                <a:ea typeface="宋体" panose="02010600030101010101" pitchFamily="2" charset="-122"/>
              </a:rPr>
              <a:t>G</a:t>
            </a:r>
            <a:endParaRPr lang="en-US" altLang="zh-CN" sz="2400">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705" y="0"/>
            <a:ext cx="11132820" cy="1028700"/>
          </a:xfrm>
        </p:spPr>
        <p:txBody>
          <a:bodyPr/>
          <a:lstStyle/>
          <a:p>
            <a:pPr algn="l"/>
            <a:r>
              <a:rPr lang="zh-CN" altLang="en-US" dirty="0"/>
              <a:t>时序差分方法</a:t>
            </a:r>
            <a:r>
              <a:rPr lang="en-US" altLang="zh-CN" dirty="0"/>
              <a:t>(</a:t>
            </a:r>
            <a:r>
              <a:rPr lang="zh-CN" altLang="en-US" dirty="0"/>
              <a:t>Temporal Difference</a:t>
            </a:r>
            <a:r>
              <a:rPr lang="en-US" altLang="zh-CN" dirty="0"/>
              <a:t> methods, TD)</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mc:Choice xmlns:a14="http://schemas.microsoft.com/office/drawing/2010/main" Requires="a14">
          <p:sp>
            <p:nvSpPr>
              <p:cNvPr id="12" name="内容占位符 2"/>
              <p:cNvSpPr txBox="1"/>
              <p:nvPr/>
            </p:nvSpPr>
            <p:spPr>
              <a:xfrm>
                <a:off x="687705" y="1932940"/>
                <a:ext cx="10847070" cy="363601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𝜋</m:t>
                          </m:r>
                        </m:sup>
                      </m:sSup>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𝜋</m:t>
                          </m:r>
                        </m:sup>
                      </m:sSup>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𝛼</m:t>
                      </m:r>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t>
                      </m:r>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𝑅</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𝛾</m:t>
                          </m:r>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pPr>
                            <m:e>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𝜋</m:t>
                              </m:r>
                            </m:sup>
                          </m:sSup>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𝜋</m:t>
                              </m:r>
                            </m:sup>
                          </m:sSup>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e>
                      </m:d>
                    </m:oMath>
                  </m:oMathPara>
                </a14:m>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l">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其中，R</a:t>
                </a:r>
                <a:r>
                  <a:rPr lang="zh-CN" altLang="en-US" baseline="-25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t+1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是观测值，V(s</a:t>
                </a:r>
                <a:r>
                  <a:rPr lang="zh-CN" altLang="en-US" baseline="-250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t+1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)是对未来的猜测。</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时序差分是模型无关的，</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不需要预先获取马尔可夫决策过程的状态转移</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bootstrapping</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，时序差分</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方法直接</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从不完整的</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经验</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片段中学习。</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时序差分更新当前预测值使之接近估计累计奖励（非真实值）。</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12" name="内容占位符 2"/>
              <p:cNvSpPr txBox="1">
                <a:spLocks noRot="1" noChangeAspect="1" noMove="1" noResize="1" noEditPoints="1" noAdjustHandles="1" noChangeArrowheads="1" noChangeShapeType="1" noTextEdit="1"/>
              </p:cNvSpPr>
              <p:nvPr/>
            </p:nvSpPr>
            <p:spPr>
              <a:xfrm>
                <a:off x="687705" y="1932940"/>
                <a:ext cx="10847070" cy="363601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180" y="0"/>
            <a:ext cx="9665970" cy="1028700"/>
          </a:xfrm>
        </p:spPr>
        <p:txBody>
          <a:bodyPr/>
          <a:lstStyle/>
          <a:p>
            <a:pPr algn="l">
              <a:buClrTx/>
              <a:buSzTx/>
              <a:buFontTx/>
            </a:pPr>
            <a:r>
              <a:rPr lang="zh-CN" altLang="en-US" dirty="0">
                <a:solidFill>
                  <a:schemeClr val="tx1"/>
                </a:solidFill>
              </a:rPr>
              <a:t>多步时序差分学习</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12" name="内容占位符 2"/>
              <p:cNvSpPr txBox="1"/>
              <p:nvPr/>
            </p:nvSpPr>
            <p:spPr>
              <a:xfrm>
                <a:off x="678180" y="1746250"/>
                <a:ext cx="10845165" cy="213741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𝜋</m:t>
                          </m:r>
                        </m:sup>
                      </m:sSup>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𝜋</m:t>
                          </m:r>
                        </m:sup>
                      </m:sSup>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𝛼</m:t>
                      </m:r>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t>
                      </m:r>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𝐺</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𝜋</m:t>
                              </m:r>
                            </m:sup>
                          </m:sSup>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e>
                      </m:d>
                    </m:oMath>
                  </m:oMathPara>
                </a14:m>
                <a:endPar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endParaRPr>
              </a:p>
              <a:p>
                <a:pPr algn="l">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多步时序差分可看作介于蒙特卡洛方法和单步时序差分方法之间的一种方法。</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12" name="内容占位符 2"/>
              <p:cNvSpPr txBox="1">
                <a:spLocks noRot="1" noChangeAspect="1" noMove="1" noResize="1" noEditPoints="1" noAdjustHandles="1" noChangeArrowheads="1" noChangeShapeType="1" noTextEdit="1"/>
              </p:cNvSpPr>
              <p:nvPr/>
            </p:nvSpPr>
            <p:spPr>
              <a:xfrm>
                <a:off x="678180" y="1746250"/>
                <a:ext cx="10845165" cy="213741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normAutofit fontScale="90000"/>
          </a:bodyPr>
          <a:lstStyle/>
          <a:p>
            <a:pPr algn="l" eaLnBrk="1" hangingPunct="1"/>
            <a:r>
              <a:rPr lang="zh-CN" dirty="0">
                <a:solidFill>
                  <a:schemeClr val="tx1"/>
                </a:solidFill>
              </a:rPr>
              <a:t>本章目录</a:t>
            </a:r>
            <a:endParaRPr lang="zh-CN" dirty="0">
              <a:solidFill>
                <a:schemeClr val="tx1"/>
              </a:solidFill>
            </a:endParaRPr>
          </a:p>
        </p:txBody>
      </p:sp>
      <p:sp>
        <p:nvSpPr>
          <p:cNvPr id="2" name="TextBox 6"/>
          <p:cNvSpPr txBox="1">
            <a:spLocks noChangeArrowheads="1"/>
          </p:cNvSpPr>
          <p:nvPr/>
        </p:nvSpPr>
        <p:spPr bwMode="auto">
          <a:xfrm>
            <a:off x="2675322" y="2073847"/>
            <a:ext cx="5883047"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01     </a:t>
            </a:r>
            <a:r>
              <a:rPr lang="zh-CN" altLang="en-US" sz="3600" dirty="0">
                <a:solidFill>
                  <a:schemeClr val="tx1"/>
                </a:solidFill>
                <a:latin typeface="Impact" panose="020B0806030902050204" pitchFamily="34" charset="0"/>
                <a:ea typeface="微软雅黑" panose="020B0503020204020204" charset="-122"/>
              </a:rPr>
              <a:t>强化模型概述</a:t>
            </a:r>
            <a:endParaRPr lang="zh-CN" altLang="en-US" sz="3600" dirty="0">
              <a:solidFill>
                <a:schemeClr val="tx1"/>
              </a:solidFill>
              <a:latin typeface="Impact" panose="020B0806030902050204" pitchFamily="34" charset="0"/>
              <a:ea typeface="微软雅黑" panose="020B0503020204020204" charset="-122"/>
            </a:endParaRPr>
          </a:p>
        </p:txBody>
      </p:sp>
      <p:sp>
        <p:nvSpPr>
          <p:cNvPr id="4" name="TextBox 10"/>
          <p:cNvSpPr txBox="1">
            <a:spLocks noChangeArrowheads="1"/>
          </p:cNvSpPr>
          <p:nvPr/>
        </p:nvSpPr>
        <p:spPr bwMode="auto">
          <a:xfrm>
            <a:off x="2675322" y="2875141"/>
            <a:ext cx="6240959"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02    </a:t>
            </a:r>
            <a:r>
              <a:rPr lang="zh-CN" altLang="en-US" sz="3600" dirty="0">
                <a:solidFill>
                  <a:schemeClr val="tx1"/>
                </a:solidFill>
                <a:latin typeface="Impact" panose="020B0806030902050204" pitchFamily="34" charset="0"/>
                <a:ea typeface="微软雅黑" panose="020B0503020204020204" charset="-122"/>
              </a:rPr>
              <a:t>经典强化模型</a:t>
            </a:r>
            <a:endParaRPr lang="zh-CN" altLang="en-US" sz="3600" dirty="0">
              <a:solidFill>
                <a:schemeClr val="tx1"/>
              </a:solidFill>
              <a:latin typeface="Impact" panose="020B0806030902050204" pitchFamily="34" charset="0"/>
              <a:ea typeface="微软雅黑" panose="020B0503020204020204" charset="-122"/>
            </a:endParaRP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180" y="0"/>
            <a:ext cx="9665970" cy="1028700"/>
          </a:xfrm>
        </p:spPr>
        <p:txBody>
          <a:bodyPr/>
          <a:lstStyle/>
          <a:p>
            <a:pPr marL="0" indent="0" algn="l" latinLnBrk="0"/>
            <a:r>
              <a:rPr lang="zh-CN" altLang="en-US" dirty="0"/>
              <a:t>蒙特卡洛和时序差分的优缺点</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2" name="内容占位符 2"/>
          <p:cNvSpPr txBox="1"/>
          <p:nvPr/>
        </p:nvSpPr>
        <p:spPr>
          <a:xfrm>
            <a:off x="678180" y="2178685"/>
            <a:ext cx="5259070" cy="2923540"/>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蒙特卡洛：</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gn="l">
              <a:lnSpc>
                <a:spcPct val="150000"/>
              </a:lnSpc>
              <a:buSzTx/>
            </a:pPr>
            <a:r>
              <a:rPr lang="zh-CN" altLang="en-US" sz="18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高方差，无偏差</a:t>
            </a:r>
            <a:endParaRPr lang="zh-CN" altLang="en-US" sz="18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良好的收敛性质</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使用函数近似时依然如此</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对初始值不敏感</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易于理解和使用</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mc:Choice xmlns:a14="http://schemas.microsoft.com/office/drawing/2010/main" Requires="a14">
          <p:sp>
            <p:nvSpPr>
              <p:cNvPr id="5" name="内容占位符 2"/>
              <p:cNvSpPr txBox="1"/>
              <p:nvPr/>
            </p:nvSpPr>
            <p:spPr>
              <a:xfrm>
                <a:off x="6082665" y="2178685"/>
                <a:ext cx="5024120" cy="433514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时序差分：</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gn="l">
                  <a:lnSpc>
                    <a:spcPct val="150000"/>
                  </a:lnSpc>
                  <a:buSzTx/>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低方差，有偏差</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时序差分最终收敛到</a:t>
                </a:r>
                <a14:m>
                  <m:oMath xmlns:m="http://schemas.openxmlformats.org/officeDocument/2006/math">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sup>
                    </m:sSup>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𝑡</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但使用函数近似并不总是如此</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比蒙特卡洛对初始值更加敏感</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gn="l">
                  <a:lnSpc>
                    <a:spcPct val="150000"/>
                  </a:lnSpc>
                  <a:buSzTx/>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通常比蒙特卡洛更加高效</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lvl="1" algn="l">
                  <a:lnSpc>
                    <a:spcPct val="150000"/>
                  </a:lnSpc>
                  <a:buSzTx/>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实际使用中，时序差分方法更加常见</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6082665" y="2178685"/>
                <a:ext cx="5024120" cy="4335145"/>
              </a:xfrm>
              <a:prstGeom prst="rect">
                <a:avLst/>
              </a:prstGeom>
              <a:blipFill rotWithShape="1">
                <a:blip r:embed="rId1"/>
                <a:stretch>
                  <a:fillRect/>
                </a:stretch>
              </a:blipFill>
            </p:spPr>
            <p:txBody>
              <a:bodyPr/>
              <a:lstStyle/>
              <a:p>
                <a:r>
                  <a:rPr lang="zh-CN" altLang="en-US">
                    <a:noFill/>
                  </a:rPr>
                  <a:t> </a:t>
                </a:r>
              </a:p>
            </p:txBody>
          </p:sp>
        </mc:Fallback>
      </mc:AlternateContent>
      <p:cxnSp>
        <p:nvCxnSpPr>
          <p:cNvPr id="6" name="直接连接符 5"/>
          <p:cNvCxnSpPr/>
          <p:nvPr/>
        </p:nvCxnSpPr>
        <p:spPr>
          <a:xfrm>
            <a:off x="6082415" y="2275673"/>
            <a:ext cx="0" cy="23513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180" y="0"/>
            <a:ext cx="9665970" cy="1028700"/>
          </a:xfrm>
        </p:spPr>
        <p:txBody>
          <a:bodyPr/>
          <a:lstStyle/>
          <a:p>
            <a:pPr algn="l"/>
            <a:r>
              <a:rPr lang="zh-CN" altLang="en-US" dirty="0">
                <a:solidFill>
                  <a:schemeClr val="tx1"/>
                </a:solidFill>
              </a:rPr>
              <a:t>重要性采样</a:t>
            </a:r>
            <a:endPar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mc:Choice xmlns:a14="http://schemas.microsoft.com/office/drawing/2010/main" Requires="a14">
          <p:sp>
            <p:nvSpPr>
              <p:cNvPr id="12" name="内容占位符 2"/>
              <p:cNvSpPr txBox="1"/>
              <p:nvPr/>
            </p:nvSpPr>
            <p:spPr>
              <a:xfrm>
                <a:off x="678180" y="1377950"/>
                <a:ext cx="10856595" cy="470598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不同分布的期望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2000"/>
                  </a:lnSpc>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eqArrPr>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sub>
                          </m:sSub>
                          <m:d>
                            <m:dPr>
                              <m:begChr m:val="["/>
                              <m:end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=&amp;</m:t>
                          </m:r>
                          <m:nary>
                            <m:naryPr>
                              <m:ctrlPr>
                                <a:rPr lang="en-US" altLang="zh-CN" b="0" i="1" smtClean="0">
                                  <a:latin typeface="Cambria Math" panose="02040503050406030204" pitchFamily="18" charset="0"/>
                                  <a:ea typeface="阿里巴巴普惠体 R" panose="00020600040101010101" pitchFamily="18" charset="-122"/>
                                </a:rPr>
                              </m:ctrlPr>
                            </m:naryPr>
                            <m:sub>
                              <m:r>
                                <m:rPr>
                                  <m:brk m:alnAt="23"/>
                                </m:rPr>
                                <a:rPr lang="en-US" altLang="zh-CN" b="0" i="1" smtClean="0">
                                  <a:latin typeface="Cambria Math" panose="02040503050406030204" pitchFamily="18" charset="0"/>
                                  <a:ea typeface="阿里巴巴普惠体 R" panose="00020600040101010101" pitchFamily="18" charset="-122"/>
                                </a:rPr>
                                <m:t>𝑥</m:t>
                              </m:r>
                            </m:sub>
                            <m:sup>
                              <m:r>
                                <a:rPr lang="en-US" altLang="zh-CN" b="0" i="1" smtClean="0">
                                  <a:latin typeface="Cambria Math" panose="02040503050406030204" pitchFamily="18" charset="0"/>
                                  <a:ea typeface="阿里巴巴普惠体 R" panose="00020600040101010101" pitchFamily="18" charset="-122"/>
                                </a:rPr>
                                <m:t> </m:t>
                              </m:r>
                            </m:sup>
                            <m:e>
                              <m:r>
                                <a:rPr lang="en-US" altLang="zh-CN" b="0" i="1" smtClean="0">
                                  <a:latin typeface="Cambria Math" panose="02040503050406030204" pitchFamily="18" charset="0"/>
                                  <a:ea typeface="阿里巴巴普惠体 R" panose="00020600040101010101" pitchFamily="18" charset="-122"/>
                                </a:rPr>
                                <m:t>𝑝</m:t>
                              </m:r>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𝑥</m:t>
                                  </m:r>
                                </m:e>
                              </m:d>
                              <m:r>
                                <a:rPr lang="en-US" altLang="zh-CN" b="0" i="1" smtClean="0">
                                  <a:latin typeface="Cambria Math" panose="02040503050406030204" pitchFamily="18" charset="0"/>
                                  <a:ea typeface="阿里巴巴普惠体 R" panose="00020600040101010101" pitchFamily="18" charset="-122"/>
                                </a:rPr>
                                <m:t>𝑓</m:t>
                              </m:r>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𝑥</m:t>
                                  </m:r>
                                </m:e>
                              </m:d>
                              <m:r>
                                <a:rPr lang="en-US" altLang="zh-CN" b="0" i="1" smtClean="0">
                                  <a:latin typeface="Cambria Math" panose="02040503050406030204" pitchFamily="18" charset="0"/>
                                  <a:ea typeface="阿里巴巴普惠体 R" panose="00020600040101010101" pitchFamily="18" charset="-122"/>
                                </a:rPr>
                                <m:t>𝑑𝑥</m:t>
                              </m:r>
                            </m:e>
                          </m:nary>
                        </m:e>
                        <m:e>
                          <m:r>
                            <a:rPr lang="en-US" altLang="zh-CN" b="0" i="1" smtClean="0">
                              <a:latin typeface="Cambria Math" panose="02040503050406030204" pitchFamily="18" charset="0"/>
                              <a:ea typeface="阿里巴巴普惠体 R" panose="00020600040101010101" pitchFamily="18" charset="-122"/>
                            </a:rPr>
                            <m:t>=&amp;</m:t>
                          </m:r>
                          <m:nary>
                            <m:naryPr>
                              <m:supHide m:val="on"/>
                              <m:ctrlPr>
                                <a:rPr lang="en-US" altLang="zh-CN" b="0" i="1" smtClean="0">
                                  <a:latin typeface="Cambria Math" panose="02040503050406030204" pitchFamily="18" charset="0"/>
                                  <a:ea typeface="阿里巴巴普惠体 R" panose="00020600040101010101" pitchFamily="18" charset="-122"/>
                                </a:rPr>
                              </m:ctrlPr>
                            </m:naryPr>
                            <m:sub>
                              <m:r>
                                <a:rPr lang="en-US" altLang="zh-CN" b="0" i="1" smtClean="0">
                                  <a:latin typeface="Cambria Math" panose="02040503050406030204" pitchFamily="18" charset="0"/>
                                  <a:ea typeface="阿里巴巴普惠体 R" panose="00020600040101010101" pitchFamily="18" charset="-122"/>
                                </a:rPr>
                                <m:t>𝑥</m:t>
                              </m:r>
                            </m:sub>
                            <m:sup/>
                            <m:e>
                              <m:r>
                                <a:rPr lang="en-US" altLang="zh-CN" b="0" i="1" smtClean="0">
                                  <a:latin typeface="Cambria Math" panose="02040503050406030204" pitchFamily="18" charset="0"/>
                                  <a:ea typeface="阿里巴巴普惠体 R" panose="00020600040101010101" pitchFamily="18" charset="-122"/>
                                </a:rPr>
                                <m:t>𝑞</m:t>
                              </m:r>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𝑥</m:t>
                                  </m:r>
                                </m:e>
                              </m:d>
                            </m:e>
                          </m:nary>
                          <m:f>
                            <m:fPr>
                              <m:ctrlPr>
                                <a:rPr lang="en-US" altLang="zh-CN" b="0" i="1" smtClean="0">
                                  <a:latin typeface="Cambria Math" panose="02040503050406030204" pitchFamily="18" charset="0"/>
                                  <a:ea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rPr>
                                <m:t>𝑝</m:t>
                              </m:r>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𝑥</m:t>
                                  </m:r>
                                </m:e>
                              </m:d>
                            </m:num>
                            <m:den>
                              <m:r>
                                <a:rPr lang="en-US" altLang="zh-CN" b="0" i="1" smtClean="0">
                                  <a:latin typeface="Cambria Math" panose="02040503050406030204" pitchFamily="18" charset="0"/>
                                  <a:ea typeface="阿里巴巴普惠体 R" panose="00020600040101010101" pitchFamily="18" charset="-122"/>
                                </a:rPr>
                                <m:t>𝑞</m:t>
                              </m:r>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𝑥</m:t>
                                  </m:r>
                                </m:e>
                              </m:d>
                            </m:den>
                          </m:f>
                          <m:r>
                            <a:rPr lang="en-US" altLang="zh-CN" b="0" i="1" smtClean="0">
                              <a:latin typeface="Cambria Math" panose="02040503050406030204" pitchFamily="18" charset="0"/>
                              <a:ea typeface="阿里巴巴普惠体 R" panose="00020600040101010101" pitchFamily="18" charset="-122"/>
                            </a:rPr>
                            <m:t>𝑓</m:t>
                          </m:r>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𝑥</m:t>
                              </m:r>
                            </m:e>
                          </m:d>
                          <m:r>
                            <a:rPr lang="en-US" altLang="zh-CN" b="0" i="1" smtClean="0">
                              <a:latin typeface="Cambria Math" panose="02040503050406030204" pitchFamily="18" charset="0"/>
                              <a:ea typeface="阿里巴巴普惠体 R" panose="00020600040101010101" pitchFamily="18" charset="-122"/>
                            </a:rPr>
                            <m:t>𝑑𝑥</m:t>
                          </m:r>
                        </m:e>
                        <m:e>
                          <m:r>
                            <a:rPr lang="en-US" altLang="zh-CN" b="0" i="1" smtClean="0">
                              <a:latin typeface="Cambria Math" panose="02040503050406030204" pitchFamily="18" charset="0"/>
                              <a:ea typeface="阿里巴巴普惠体 R" panose="00020600040101010101" pitchFamily="18" charset="-122"/>
                            </a:rPr>
                            <m:t>=&amp;</m:t>
                          </m:r>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𝔼</m:t>
                              </m:r>
                            </m:e>
                            <m:sub>
                              <m:r>
                                <a:rPr lang="en-US" altLang="zh-CN" b="0" i="1" smtClean="0">
                                  <a:latin typeface="Cambria Math" panose="02040503050406030204" pitchFamily="18" charset="0"/>
                                  <a:ea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rPr>
                                <m:t>𝑞</m:t>
                              </m:r>
                            </m:sub>
                          </m:sSub>
                          <m:d>
                            <m:dPr>
                              <m:begChr m:val="["/>
                              <m:endChr m:val="]"/>
                              <m:ctrlPr>
                                <a:rPr lang="en-US" altLang="zh-CN" b="0" i="1" smtClean="0">
                                  <a:latin typeface="Cambria Math" panose="02040503050406030204" pitchFamily="18" charset="0"/>
                                  <a:ea typeface="阿里巴巴普惠体 R" panose="00020600040101010101" pitchFamily="18" charset="-122"/>
                                </a:rPr>
                              </m:ctrlPr>
                            </m:dPr>
                            <m:e>
                              <m:f>
                                <m:fPr>
                                  <m:ctrlPr>
                                    <a:rPr lang="en-US" altLang="zh-CN" b="0" i="1" smtClean="0">
                                      <a:latin typeface="Cambria Math" panose="02040503050406030204" pitchFamily="18" charset="0"/>
                                      <a:ea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rPr>
                                    <m:t>𝑝</m:t>
                                  </m:r>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𝑥</m:t>
                                      </m:r>
                                    </m:e>
                                  </m:d>
                                </m:num>
                                <m:den>
                                  <m:r>
                                    <a:rPr lang="en-US" altLang="zh-CN" b="0" i="1" smtClean="0">
                                      <a:latin typeface="Cambria Math" panose="02040503050406030204" pitchFamily="18" charset="0"/>
                                      <a:ea typeface="阿里巴巴普惠体 R" panose="00020600040101010101" pitchFamily="18" charset="-122"/>
                                    </a:rPr>
                                    <m:t>𝑞</m:t>
                                  </m:r>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𝑥</m:t>
                                      </m:r>
                                    </m:e>
                                  </m:d>
                                </m:den>
                              </m:f>
                              <m:r>
                                <a:rPr lang="en-US" altLang="zh-CN" b="0" i="1" smtClean="0">
                                  <a:latin typeface="Cambria Math" panose="02040503050406030204" pitchFamily="18" charset="0"/>
                                  <a:ea typeface="阿里巴巴普惠体 R" panose="00020600040101010101" pitchFamily="18" charset="-122"/>
                                </a:rPr>
                                <m:t>𝑓</m:t>
                              </m:r>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𝑥</m:t>
                                  </m:r>
                                </m:e>
                              </m:d>
                            </m:e>
                          </m:d>
                        </m:e>
                      </m:eqAr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将每个实例的权重重新分配为</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𝛽</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latin typeface="Cambria Math" panose="02040503050406030204" pitchFamily="18" charset="0"/>
                            <a:ea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rPr>
                          <m:t>𝑝</m:t>
                        </m:r>
                        <m:r>
                          <a:rPr lang="en-US" altLang="zh-CN" b="0" i="1" smtClean="0">
                            <a:latin typeface="Cambria Math" panose="02040503050406030204" pitchFamily="18" charset="0"/>
                            <a:ea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rPr>
                          <m:t>)</m:t>
                        </m:r>
                      </m:num>
                      <m:den>
                        <m:r>
                          <a:rPr lang="en-US" altLang="zh-CN" b="0" i="1" smtClean="0">
                            <a:latin typeface="Cambria Math" panose="02040503050406030204" pitchFamily="18" charset="0"/>
                            <a:ea typeface="阿里巴巴普惠体 R" panose="00020600040101010101" pitchFamily="18" charset="-122"/>
                          </a:rPr>
                          <m:t>𝑞</m:t>
                        </m:r>
                        <m:r>
                          <a:rPr lang="en-US" altLang="zh-CN" b="0" i="1" smtClean="0">
                            <a:latin typeface="Cambria Math" panose="02040503050406030204" pitchFamily="18" charset="0"/>
                            <a:ea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rPr>
                          <m:t>)</m:t>
                        </m:r>
                      </m:den>
                    </m:f>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12" name="内容占位符 2"/>
              <p:cNvSpPr txBox="1">
                <a:spLocks noRot="1" noChangeAspect="1" noMove="1" noResize="1" noEditPoints="1" noAdjustHandles="1" noChangeArrowheads="1" noChangeShapeType="1" noTextEdit="1"/>
              </p:cNvSpPr>
              <p:nvPr/>
            </p:nvSpPr>
            <p:spPr>
              <a:xfrm>
                <a:off x="678180" y="1377950"/>
                <a:ext cx="10856595" cy="470598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705" y="0"/>
            <a:ext cx="9656445" cy="1028700"/>
          </a:xfrm>
        </p:spPr>
        <p:txBody>
          <a:bodyPr/>
          <a:lstStyle/>
          <a:p>
            <a:pPr algn="l"/>
            <a:r>
              <a:rPr lang="zh-CN" altLang="en-US" dirty="0">
                <a:solidFill>
                  <a:schemeClr val="tx1"/>
                </a:solidFill>
              </a:rPr>
              <a:t>离线策略学习</a:t>
            </a:r>
            <a:endPar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2" name="内容占位符 2"/>
          <p:cNvSpPr txBox="1"/>
          <p:nvPr/>
        </p:nvSpPr>
        <p:spPr>
          <a:xfrm>
            <a:off x="2358138" y="3512500"/>
            <a:ext cx="7593594" cy="303594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平衡探索（</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exploration</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）和利用（</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exploitation</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通过观察人类或其他智能体学习策略</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重用旧策略所产生的经验</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遵循探索策略时学习最优策略</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遵循一个策略时学习多个策略</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mc:Choice xmlns:a14="http://schemas.microsoft.com/office/drawing/2010/main" Requires="a14">
          <p:sp>
            <p:nvSpPr>
              <p:cNvPr id="5" name="内容占位符 2"/>
              <p:cNvSpPr txBox="1"/>
              <p:nvPr/>
            </p:nvSpPr>
            <p:spPr>
              <a:xfrm>
                <a:off x="2358138" y="1790411"/>
                <a:ext cx="7593594" cy="135100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目标策略</a:t>
                </a:r>
                <a14:m>
                  <m:oMath xmlns:m="http://schemas.openxmlformats.org/officeDocument/2006/math">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进行值函数评估</a:t>
                </a:r>
                <a14:m>
                  <m:oMath xmlns:m="http://schemas.openxmlformats.org/officeDocument/2006/math">
                    <m: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m:t>(</m:t>
                    </m:r>
                    <m:sSup>
                      <m:sSup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𝑉</m:t>
                        </m:r>
                      </m:e>
                      <m:sup>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sup>
                    </m:sSup>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或</a:t>
                </a:r>
                <a14:m>
                  <m:oMath xmlns:m="http://schemas.openxmlformats.org/officeDocument/2006/math">
                    <m:sSup>
                      <m:sSupPr>
                        <m:ctrlPr>
                          <a:rPr lang="en-US" altLang="zh-CN" b="0" i="1" dirty="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dirty="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e>
                      <m:sup>
                        <m:r>
                          <a:rPr lang="en-US" altLang="zh-CN" b="0" i="1" dirty="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sup>
                    </m:sSup>
                    <m:r>
                      <a:rPr lang="en-US" altLang="zh-CN" b="0" i="1" dirty="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dirty="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dirty="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dirty="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b="0" i="1" dirty="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行为策略</a:t>
                </a:r>
                <a14:m>
                  <m:oMath xmlns:m="http://schemas.openxmlformats.org/officeDocument/2006/math">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𝜇</m:t>
                    </m:r>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zh-CN" altLang="en-US"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收集数据</m:t>
                    </m:r>
                    <m:r>
                      <a:rPr lang="zh-CN" altLang="en-US"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d>
                      <m:dPr>
                        <m:begChr m:val="{"/>
                        <m:endChr m:val="}"/>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𝑇</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MS Mincho" charset="0"/>
                        <a:cs typeface="Cambria Math" panose="02040503050406030204" pitchFamily="18" charset="0"/>
                      </a:rPr>
                      <m:t>𝜇</m:t>
                    </m:r>
                  </m:oMath>
                </a14:m>
                <a:endParaRPr lang="en-US" altLang="zh-CN" b="0" i="1" dirty="0" smtClean="0">
                  <a:solidFill>
                    <a:schemeClr val="tx1"/>
                  </a:solidFill>
                  <a:latin typeface="Cambria Math" panose="02040503050406030204" pitchFamily="18" charset="0"/>
                  <a:ea typeface="MS Mincho" charset="0"/>
                  <a:cs typeface="Cambria Math" panose="02040503050406030204" pitchFamily="18" charset="0"/>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2358138" y="1790411"/>
                <a:ext cx="7593594" cy="1351005"/>
              </a:xfrm>
              <a:prstGeom prst="rect">
                <a:avLst/>
              </a:prstGeom>
              <a:blipFill rotWithShape="1">
                <a:blip r:embed="rId1"/>
                <a:stretch>
                  <a:fillRect l="-5" t="-26" b="5"/>
                </a:stretch>
              </a:blipFill>
            </p:spPr>
            <p:txBody>
              <a:bodyPr/>
              <a:lstStyle/>
              <a:p>
                <a:r>
                  <a:rPr lang="zh-CN" altLang="en-US">
                    <a:noFill/>
                  </a:rPr>
                  <a:t> </a:t>
                </a:r>
              </a:p>
            </p:txBody>
          </p:sp>
        </mc:Fallback>
      </mc:AlternateContent>
      <p:sp>
        <p:nvSpPr>
          <p:cNvPr id="6" name="文本占位符 3"/>
          <p:cNvSpPr txBox="1"/>
          <p:nvPr/>
        </p:nvSpPr>
        <p:spPr>
          <a:xfrm>
            <a:off x="2084108" y="1343533"/>
            <a:ext cx="2611459"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什么是离线策略学习</a:t>
            </a:r>
            <a:endPar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7" name="文本占位符 3"/>
          <p:cNvSpPr txBox="1"/>
          <p:nvPr/>
        </p:nvSpPr>
        <p:spPr>
          <a:xfrm>
            <a:off x="2084108" y="3065622"/>
            <a:ext cx="3359620"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为什么使用离线策略学习</a:t>
            </a:r>
            <a:endPar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180" y="0"/>
            <a:ext cx="9665970" cy="1028700"/>
          </a:xfrm>
        </p:spPr>
        <p:txBody>
          <a:bodyPr/>
          <a:lstStyle/>
          <a:p>
            <a:pPr algn="l"/>
            <a:r>
              <a:rPr lang="zh-CN" altLang="en-US" dirty="0"/>
              <a:t>参数化策略</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mc:Choice xmlns:a14="http://schemas.microsoft.com/office/drawing/2010/main" Requires="a14">
          <p:sp>
            <p:nvSpPr>
              <p:cNvPr id="5" name="内容占位符 2"/>
              <p:cNvSpPr txBox="1"/>
              <p:nvPr/>
            </p:nvSpPr>
            <p:spPr>
              <a:xfrm>
                <a:off x="2026285" y="1829435"/>
                <a:ext cx="8487410" cy="330644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我们能够将策略参数化</a:t>
                </a:r>
                <a14:m>
                  <m:oMath xmlns:m="http://schemas.openxmlformats.org/officeDocument/2006/math">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是策略的参数，</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将可见的已知状态泛化到未知的状态上</a:t>
                </a: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gn="ctr">
                  <a:lnSpc>
                    <a:spcPct val="150000"/>
                  </a:lnSpc>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e>
                      </m:d>
                    </m:oMath>
                  </m:oMathPara>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策略可以是确定性的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也可以是随机的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𝑃</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m:oMathPara>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2026285" y="1829435"/>
                <a:ext cx="8487410" cy="330644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90223"/>
    </mc:Choice>
    <mc:Fallback>
      <p:transition advTm="9022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385" y="0"/>
            <a:ext cx="9676765" cy="1028700"/>
          </a:xfrm>
        </p:spPr>
        <p:txBody>
          <a:bodyPr/>
          <a:lstStyle/>
          <a:p>
            <a:pPr marL="0" indent="0" algn="l" latinLnBrk="0">
              <a:buClrTx/>
              <a:buSzTx/>
              <a:buFontTx/>
            </a:pPr>
            <a:r>
              <a:rPr lang="en-US" altLang="zh-CN" dirty="0"/>
              <a:t>策略梯度定理</a:t>
            </a:r>
            <a:endParaRPr lang="en-US" altLang="zh-CN" dirty="0"/>
          </a:p>
        </p:txBody>
      </p:sp>
      <mc:AlternateContent xmlns:mc="http://schemas.openxmlformats.org/markup-compatibility/2006">
        <mc:Choice xmlns:a14="http://schemas.microsoft.com/office/drawing/2010/main" Requires="a14">
          <p:sp>
            <p:nvSpPr>
              <p:cNvPr id="5" name="内容占位符 2"/>
              <p:cNvSpPr txBox="1"/>
              <p:nvPr/>
            </p:nvSpPr>
            <p:spPr>
              <a:xfrm>
                <a:off x="667385" y="1694815"/>
                <a:ext cx="10888980" cy="459041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buNone/>
                </a:pPr>
                <a:r>
                  <a:rPr lang="zh-CN" altLang="en-US" smtClean="0">
                    <a:latin typeface="Cambria Math" panose="02040503050406030204" pitchFamily="18" charset="0"/>
                    <a:ea typeface="阿里巴巴普惠体 R" panose="00020600040101010101" pitchFamily="18" charset="-122"/>
                    <a:cs typeface="阿里巴巴普惠体 R" panose="00020600040101010101" pitchFamily="18" charset="-122"/>
                    <a:sym typeface="+mn-ea"/>
                  </a:rPr>
                  <a:t>策略价值：</a:t>
                </a:r>
                <a:endParaRPr lang="zh-CN" altLang="en-US"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𝐽</m:t>
                      </m:r>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sub>
                      </m:sSub>
                      <m:d>
                        <m:dPr>
                          <m:begChr m:val="["/>
                          <m:endChr m:val="]"/>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i="1" smtClean="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𝑄</m:t>
                          </m:r>
                          <m:r>
                            <a:rPr lang="en-US" altLang="zh-CN" i="1">
                              <a:latin typeface="Cambria Math" panose="02040503050406030204" pitchFamily="18" charset="0"/>
                              <a:ea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rPr>
                            <m:t>𝑠</m:t>
                          </m:r>
                          <m:r>
                            <a:rPr lang="en-US" altLang="zh-CN" i="1">
                              <a:latin typeface="Cambria Math" panose="02040503050406030204" pitchFamily="18" charset="0"/>
                              <a:ea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rPr>
                            <m:t>𝑎</m:t>
                          </m:r>
                          <m:r>
                            <a:rPr lang="en-US" altLang="zh-CN" i="1">
                              <a:latin typeface="Cambria Math" panose="02040503050406030204" pitchFamily="18" charset="0"/>
                              <a:ea typeface="阿里巴巴普惠体 R" panose="00020600040101010101" pitchFamily="18" charset="-122"/>
                            </a:rPr>
                            <m:t>)</m:t>
                          </m:r>
                        </m:e>
                      </m:d>
                    </m:oMath>
                  </m:oMathPara>
                </a14:m>
                <a:endPar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endParaRPr>
              </a:p>
              <a:p>
                <a:pPr marL="0" lvl="1" indent="0" algn="l" fontAlgn="auto">
                  <a:buNone/>
                </a:pPr>
                <a:r>
                  <a:rPr lang="zh-CN" altLang="en-US" sz="2000" dirty="0">
                    <a:latin typeface="Arial" panose="020B0604020202020204" pitchFamily="34" charset="0"/>
                    <a:ea typeface="阿里巴巴普惠体 R" panose="00020600040101010101" pitchFamily="18" charset="-122"/>
                    <a:cs typeface="Arial" panose="020B0604020202020204" pitchFamily="34" charset="0"/>
                  </a:rPr>
                  <a:t>对任意可微的策略</a:t>
                </a:r>
                <a14:m>
                  <m:oMath xmlns:m="http://schemas.openxmlformats.org/officeDocument/2006/math">
                    <m:sSub>
                      <m:sSubPr>
                        <m:ctrlPr>
                          <a:rPr lang="en-US" altLang="zh-CN" sz="2000" b="0" i="1" smtClean="0">
                            <a:latin typeface="Cambria Math" panose="02040503050406030204" pitchFamily="18" charset="0"/>
                            <a:ea typeface="阿里巴巴普惠体 R" panose="00020600040101010101" pitchFamily="18" charset="-122"/>
                            <a:cs typeface="Cambria Math" panose="02040503050406030204" pitchFamily="18" charset="0"/>
                          </a:rPr>
                        </m:ctrlPr>
                      </m:sSubPr>
                      <m:e>
                        <m:r>
                          <a:rPr lang="en-US" altLang="zh-CN" sz="2000" b="0" i="1" smtClean="0">
                            <a:latin typeface="Cambria Math" panose="02040503050406030204" pitchFamily="18" charset="0"/>
                            <a:ea typeface="MS Mincho" charset="0"/>
                            <a:cs typeface="Cambria Math" panose="02040503050406030204" pitchFamily="18" charset="0"/>
                          </a:rPr>
                          <m:t>𝜋</m:t>
                        </m:r>
                      </m:e>
                      <m:sub>
                        <m:r>
                          <a:rPr lang="en-US" altLang="zh-CN" sz="2000" b="0" i="1" smtClean="0">
                            <a:latin typeface="Cambria Math" panose="02040503050406030204" pitchFamily="18" charset="0"/>
                            <a:ea typeface="MS Mincho" charset="0"/>
                            <a:cs typeface="Cambria Math" panose="02040503050406030204" pitchFamily="18" charset="0"/>
                          </a:rPr>
                          <m:t>𝜃</m:t>
                        </m:r>
                      </m:sub>
                    </m:sSub>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阿里巴巴普惠体 R" panose="00020600040101010101" pitchFamily="18" charset="-122"/>
                        <a:cs typeface="Cambria Math" panose="02040503050406030204" pitchFamily="18" charset="0"/>
                      </a:rPr>
                      <m:t>𝑎</m:t>
                    </m:r>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阿里巴巴普惠体 R" panose="00020600040101010101" pitchFamily="18" charset="-122"/>
                        <a:cs typeface="Cambria Math" panose="02040503050406030204" pitchFamily="18" charset="0"/>
                      </a:rPr>
                      <m:t>𝑠</m:t>
                    </m:r>
                    <m:r>
                      <a:rPr lang="en-US" altLang="zh-CN" sz="2000" b="0" i="1" smtClean="0">
                        <a:latin typeface="Cambria Math" panose="02040503050406030204" pitchFamily="18" charset="0"/>
                        <a:ea typeface="MS Mincho" charset="0"/>
                        <a:cs typeface="Cambria Math" panose="02040503050406030204" pitchFamily="18" charset="0"/>
                      </a:rPr>
                      <m:t>)</m:t>
                    </m:r>
                  </m:oMath>
                </a14:m>
                <a:r>
                  <a:rPr lang="zh-CN" altLang="en-US" sz="2000" dirty="0">
                    <a:latin typeface="Arial" panose="020B0604020202020204" pitchFamily="34" charset="0"/>
                    <a:ea typeface="阿里巴巴普惠体 R" panose="00020600040101010101" pitchFamily="18" charset="-122"/>
                    <a:cs typeface="Arial" panose="020B0604020202020204" pitchFamily="34" charset="0"/>
                  </a:rPr>
                  <a:t>，其策略价值的梯度是：</a:t>
                </a:r>
                <a:endParaRPr lang="en-US" altLang="zh-CN" sz="2000" dirty="0">
                  <a:latin typeface="Arial" panose="020B0604020202020204" pitchFamily="34" charset="0"/>
                  <a:ea typeface="阿里巴巴普惠体 R" panose="00020600040101010101" pitchFamily="18" charset="-122"/>
                  <a:cs typeface="Arial" panose="020B0604020202020204" pitchFamily="34" charset="0"/>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1" indent="0" fontAlgn="auto">
                  <a:buNone/>
                </a:pPr>
                <a14:m>
                  <m:oMathPara xmlns:m="http://schemas.openxmlformats.org/officeDocument/2006/math">
                    <m:oMathParaPr>
                      <m:jc m:val="center"/>
                    </m:oMathParaPr>
                    <m:oMath xmlns:m="http://schemas.openxmlformats.org/officeDocument/2006/math">
                      <m:f>
                        <m:fPr>
                          <m:ctrlPr>
                            <a:rPr lang="en-US" altLang="zh-CN" i="1" smtClean="0">
                              <a:latin typeface="Cambria Math" panose="02040503050406030204" pitchFamily="18" charset="0"/>
                              <a:ea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rPr>
                            <m:t>𝐽</m:t>
                          </m:r>
                          <m:r>
                            <a:rPr lang="en-US" altLang="zh-CN" b="0" i="1" smtClean="0">
                              <a:latin typeface="Cambria Math" panose="02040503050406030204" pitchFamily="18" charset="0"/>
                              <a:ea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rPr>
                            <m:t>𝜃</m:t>
                          </m:r>
                          <m:r>
                            <a:rPr lang="en-US" altLang="zh-CN" b="0" i="1" smtClean="0">
                              <a:latin typeface="Cambria Math" panose="02040503050406030204" pitchFamily="18" charset="0"/>
                              <a:ea typeface="阿里巴巴普惠体 R" panose="00020600040101010101" pitchFamily="18" charset="-122"/>
                            </a:rPr>
                            <m:t>)</m:t>
                          </m:r>
                        </m:num>
                        <m:den>
                          <m:r>
                            <a:rPr lang="en-US" altLang="zh-CN" b="0" i="1" smtClean="0">
                              <a:latin typeface="Cambria Math" panose="02040503050406030204" pitchFamily="18" charset="0"/>
                              <a:ea typeface="阿里巴巴普惠体 R" panose="00020600040101010101" pitchFamily="18" charset="-122"/>
                            </a:rPr>
                            <m:t>𝜕𝜃</m:t>
                          </m:r>
                        </m:den>
                      </m:f>
                      <m:r>
                        <a:rPr lang="en-US" altLang="zh-CN" b="0" i="1" smtClean="0">
                          <a:latin typeface="Cambria Math" panose="02040503050406030204" pitchFamily="18" charset="0"/>
                          <a:ea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rPr>
                          </m:ctrlPr>
                        </m:sSubPr>
                        <m:e>
                          <m:r>
                            <a:rPr lang="zh-CN" altLang="en-US" b="0" i="1" smtClean="0">
                              <a:latin typeface="Cambria Math" panose="02040503050406030204" pitchFamily="18" charset="0"/>
                              <a:ea typeface="阿里巴巴普惠体 R" panose="00020600040101010101" pitchFamily="18" charset="-122"/>
                            </a:rPr>
                            <m:t>𝔼</m:t>
                          </m:r>
                        </m:e>
                        <m:sub>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𝜋</m:t>
                              </m:r>
                            </m:e>
                            <m:sub>
                              <m:r>
                                <a:rPr lang="en-US" altLang="zh-CN" b="0" i="1" smtClean="0">
                                  <a:latin typeface="Cambria Math" panose="02040503050406030204" pitchFamily="18" charset="0"/>
                                  <a:ea typeface="阿里巴巴普惠体 R" panose="00020600040101010101" pitchFamily="18" charset="-122"/>
                                </a:rPr>
                                <m:t>𝜃</m:t>
                              </m:r>
                            </m:sub>
                          </m:sSub>
                        </m:sub>
                      </m:sSub>
                      <m:d>
                        <m:dPr>
                          <m:begChr m:val="["/>
                          <m:endChr m:val="]"/>
                          <m:ctrlPr>
                            <a:rPr lang="en-US" altLang="zh-CN" b="0" i="1" smtClean="0">
                              <a:latin typeface="Cambria Math" panose="02040503050406030204" pitchFamily="18" charset="0"/>
                              <a:ea typeface="阿里巴巴普惠体 R" panose="00020600040101010101" pitchFamily="18" charset="-122"/>
                            </a:rPr>
                          </m:ctrlPr>
                        </m:dPr>
                        <m:e>
                          <m:f>
                            <m:fPr>
                              <m:ctrlPr>
                                <a:rPr lang="en-US" altLang="zh-CN" i="1">
                                  <a:latin typeface="Cambria Math" panose="02040503050406030204" pitchFamily="18" charset="0"/>
                                  <a:ea typeface="阿里巴巴普惠体 R" panose="00020600040101010101" pitchFamily="18" charset="-122"/>
                                </a:rPr>
                              </m:ctrlPr>
                            </m:fPr>
                            <m:num>
                              <m:r>
                                <a:rPr lang="en-US" altLang="zh-CN" i="1">
                                  <a:latin typeface="Cambria Math" panose="02040503050406030204" pitchFamily="18" charset="0"/>
                                  <a:ea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rPr>
                                    <m:t>𝜋</m:t>
                                  </m:r>
                                </m:e>
                                <m:sub>
                                  <m:r>
                                    <a:rPr lang="en-US" altLang="zh-CN" i="1">
                                      <a:latin typeface="Cambria Math" panose="02040503050406030204" pitchFamily="18" charset="0"/>
                                      <a:ea typeface="阿里巴巴普惠体 R" panose="00020600040101010101" pitchFamily="18" charset="-122"/>
                                    </a:rPr>
                                    <m:t>𝜃</m:t>
                                  </m:r>
                                </m:sub>
                              </m:sSub>
                              <m:d>
                                <m:dPr>
                                  <m:ctrlPr>
                                    <a:rPr lang="en-US" altLang="zh-CN" i="1">
                                      <a:latin typeface="Cambria Math" panose="02040503050406030204" pitchFamily="18" charset="0"/>
                                      <a:ea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rPr>
                                    <m:t>𝑎</m:t>
                                  </m:r>
                                </m:e>
                                <m:e>
                                  <m:r>
                                    <a:rPr lang="en-US" altLang="zh-CN" i="1">
                                      <a:latin typeface="Cambria Math" panose="02040503050406030204" pitchFamily="18" charset="0"/>
                                      <a:ea typeface="阿里巴巴普惠体 R" panose="00020600040101010101" pitchFamily="18" charset="-122"/>
                                    </a:rPr>
                                    <m:t>𝑠</m:t>
                                  </m:r>
                                </m:e>
                              </m:d>
                            </m:num>
                            <m:den>
                              <m:r>
                                <a:rPr lang="en-US" altLang="zh-CN" i="1">
                                  <a:latin typeface="Cambria Math" panose="02040503050406030204" pitchFamily="18" charset="0"/>
                                  <a:ea typeface="阿里巴巴普惠体 R" panose="00020600040101010101" pitchFamily="18" charset="-122"/>
                                </a:rPr>
                                <m:t>𝜕𝜃</m:t>
                              </m:r>
                            </m:den>
                          </m:f>
                          <m:r>
                            <a:rPr lang="en-US" altLang="zh-CN" i="1">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i="1">
                              <a:latin typeface="Cambria Math" panose="02040503050406030204" pitchFamily="18" charset="0"/>
                              <a:ea typeface="阿里巴巴普惠体 R" panose="00020600040101010101" pitchFamily="18" charset="-122"/>
                              <a:cs typeface="Cambria Math" panose="02040503050406030204" pitchFamily="18" charset="0"/>
                            </a:rPr>
                            <m:t>𝑄</m:t>
                          </m:r>
                          <m:r>
                            <a:rPr lang="en-US" altLang="zh-CN" i="1">
                              <a:latin typeface="Cambria Math" panose="02040503050406030204" pitchFamily="18" charset="0"/>
                              <a:ea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rPr>
                            <m:t>𝑠</m:t>
                          </m:r>
                          <m:r>
                            <a:rPr lang="en-US" altLang="zh-CN" i="1">
                              <a:latin typeface="Cambria Math" panose="02040503050406030204" pitchFamily="18" charset="0"/>
                              <a:ea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rPr>
                            <m:t>𝑎</m:t>
                          </m:r>
                          <m:r>
                            <a:rPr lang="en-US" altLang="zh-CN" i="1">
                              <a:latin typeface="Cambria Math" panose="02040503050406030204" pitchFamily="18" charset="0"/>
                              <a:ea typeface="阿里巴巴普惠体 R" panose="00020600040101010101" pitchFamily="18" charset="-122"/>
                            </a:rPr>
                            <m:t>)</m:t>
                          </m:r>
                        </m:e>
                      </m:d>
                    </m:oMath>
                  </m:oMathPara>
                </a14:m>
                <a:endParaRPr lang="en-US" altLang="zh-CN" i="1">
                  <a:latin typeface="Cambria Math" panose="02040503050406030204" pitchFamily="18" charset="0"/>
                  <a:ea typeface="阿里巴巴普惠体 R" panose="00020600040101010101" pitchFamily="18" charset="-122"/>
                </a:endParaRPr>
              </a:p>
              <a:p>
                <a:pPr marL="0" lvl="1" indent="0" algn="ctr" fontAlgn="auto">
                  <a:buNone/>
                </a:pPr>
                <a:r>
                  <a:rPr lang="en-US" altLang="zh-CN" i="1">
                    <a:latin typeface="Cambria Math" panose="02040503050406030204" pitchFamily="18" charset="0"/>
                    <a:ea typeface="阿里巴巴普惠体 R" panose="00020600040101010101" pitchFamily="18" charset="-122"/>
                  </a:rPr>
                  <a:t>=</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rPr>
                        </m:ctrlPr>
                      </m:sSubPr>
                      <m:e>
                        <m:r>
                          <a:rPr lang="zh-CN" altLang="en-US" b="0" i="1" smtClean="0">
                            <a:latin typeface="Cambria Math" panose="02040503050406030204" pitchFamily="18" charset="0"/>
                            <a:ea typeface="阿里巴巴普惠体 R" panose="00020600040101010101" pitchFamily="18" charset="-122"/>
                          </a:rPr>
                          <m:t>𝔼</m:t>
                        </m:r>
                      </m:e>
                      <m:sub>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𝜋</m:t>
                            </m:r>
                          </m:e>
                          <m:sub>
                            <m:r>
                              <a:rPr lang="en-US" altLang="zh-CN" b="0" i="1" smtClean="0">
                                <a:latin typeface="Cambria Math" panose="02040503050406030204" pitchFamily="18" charset="0"/>
                                <a:ea typeface="阿里巴巴普惠体 R" panose="00020600040101010101" pitchFamily="18" charset="-122"/>
                              </a:rPr>
                              <m:t>𝜃</m:t>
                            </m:r>
                          </m:sub>
                        </m:sSub>
                      </m:sub>
                    </m:sSub>
                    <m:d>
                      <m:dPr>
                        <m:begChr m:val="["/>
                        <m:endChr m:val="]"/>
                        <m:ctrlPr>
                          <a:rPr lang="en-US" altLang="zh-CN" b="0" i="1" smtClean="0">
                            <a:latin typeface="Cambria Math" panose="02040503050406030204" pitchFamily="18" charset="0"/>
                            <a:ea typeface="阿里巴巴普惠体 R" panose="00020600040101010101" pitchFamily="18" charset="-122"/>
                          </a:rPr>
                        </m:ctrlPr>
                      </m:dPr>
                      <m:e>
                        <m:sSub>
                          <m:sSubPr>
                            <m:ctrlPr>
                              <a:rPr lang="en-US" altLang="zh-CN" i="1">
                                <a:latin typeface="Cambria Math" panose="02040503050406030204" pitchFamily="18" charset="0"/>
                                <a:ea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rPr>
                              <m:t>𝜋</m:t>
                            </m:r>
                          </m:e>
                          <m:sub>
                            <m:r>
                              <a:rPr lang="en-US" altLang="zh-CN" i="1">
                                <a:latin typeface="Cambria Math" panose="02040503050406030204" pitchFamily="18" charset="0"/>
                                <a:ea typeface="阿里巴巴普惠体 R" panose="00020600040101010101" pitchFamily="18" charset="-122"/>
                              </a:rPr>
                              <m:t>𝜃</m:t>
                            </m:r>
                          </m:sub>
                        </m:sSub>
                        <m:d>
                          <m:dPr>
                            <m:ctrlPr>
                              <a:rPr lang="en-US" altLang="zh-CN" i="1">
                                <a:latin typeface="Cambria Math" panose="02040503050406030204" pitchFamily="18" charset="0"/>
                                <a:ea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rPr>
                              <m:t>𝑎</m:t>
                            </m:r>
                          </m:e>
                          <m:e>
                            <m:r>
                              <a:rPr lang="en-US" altLang="zh-CN" i="1">
                                <a:latin typeface="Cambria Math" panose="02040503050406030204" pitchFamily="18" charset="0"/>
                                <a:ea typeface="阿里巴巴普惠体 R" panose="00020600040101010101" pitchFamily="18" charset="-122"/>
                              </a:rPr>
                              <m:t>𝑠</m:t>
                            </m:r>
                          </m:e>
                        </m:d>
                        <m:r>
                          <a:rPr lang="en-US" altLang="zh-CN" i="1">
                            <a:latin typeface="Cambria Math" panose="02040503050406030204" pitchFamily="18" charset="0"/>
                            <a:ea typeface="阿里巴巴普惠体 R" panose="00020600040101010101" pitchFamily="18" charset="-122"/>
                            <a:cs typeface="Cambria Math" panose="02040503050406030204" pitchFamily="18" charset="0"/>
                          </a:rPr>
                          <m:t>×</m:t>
                        </m:r>
                        <m:f>
                          <m:fPr>
                            <m:ctrlPr>
                              <a:rPr lang="en-US" altLang="zh-CN" i="1">
                                <a:latin typeface="Cambria Math" panose="02040503050406030204" pitchFamily="18" charset="0"/>
                                <a:ea typeface="阿里巴巴普惠体 R" panose="00020600040101010101" pitchFamily="18" charset="-122"/>
                              </a:rPr>
                            </m:ctrlPr>
                          </m:fPr>
                          <m:num>
                            <m:r>
                              <a:rPr lang="en-US" altLang="zh-CN" i="1">
                                <a:latin typeface="Cambria Math" panose="02040503050406030204" pitchFamily="18" charset="0"/>
                                <a:ea typeface="阿里巴巴普惠体 R" panose="00020600040101010101" pitchFamily="18" charset="-122"/>
                              </a:rPr>
                              <m:t>𝜕</m:t>
                            </m:r>
                            <m:r>
                              <m:rPr>
                                <m:sty m:val="p"/>
                              </m:rPr>
                              <a:rPr lang="en-US" altLang="zh-CN" i="1">
                                <a:latin typeface="Cambria Math" panose="02040503050406030204" pitchFamily="18" charset="0"/>
                                <a:ea typeface="阿里巴巴普惠体 R" panose="00020600040101010101" pitchFamily="18" charset="-122"/>
                              </a:rPr>
                              <m:t>log</m:t>
                            </m:r>
                            <m:sSub>
                              <m:sSubPr>
                                <m:ctrlPr>
                                  <a:rPr lang="en-US" altLang="zh-CN" i="1">
                                    <a:latin typeface="Cambria Math" panose="02040503050406030204" pitchFamily="18" charset="0"/>
                                    <a:ea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rPr>
                                  <m:t>𝜋</m:t>
                                </m:r>
                              </m:e>
                              <m:sub>
                                <m:r>
                                  <a:rPr lang="en-US" altLang="zh-CN" i="1">
                                    <a:latin typeface="Cambria Math" panose="02040503050406030204" pitchFamily="18" charset="0"/>
                                    <a:ea typeface="阿里巴巴普惠体 R" panose="00020600040101010101" pitchFamily="18" charset="-122"/>
                                  </a:rPr>
                                  <m:t>𝜃</m:t>
                                </m:r>
                              </m:sub>
                            </m:sSub>
                            <m:d>
                              <m:dPr>
                                <m:ctrlPr>
                                  <a:rPr lang="en-US" altLang="zh-CN" i="1">
                                    <a:latin typeface="Cambria Math" panose="02040503050406030204" pitchFamily="18" charset="0"/>
                                    <a:ea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rPr>
                                  <m:t>𝑎</m:t>
                                </m:r>
                              </m:e>
                              <m:e>
                                <m:r>
                                  <a:rPr lang="en-US" altLang="zh-CN" i="1">
                                    <a:latin typeface="Cambria Math" panose="02040503050406030204" pitchFamily="18" charset="0"/>
                                    <a:ea typeface="阿里巴巴普惠体 R" panose="00020600040101010101" pitchFamily="18" charset="-122"/>
                                  </a:rPr>
                                  <m:t>𝑠</m:t>
                                </m:r>
                              </m:e>
                            </m:d>
                          </m:num>
                          <m:den>
                            <m:r>
                              <a:rPr lang="en-US" altLang="zh-CN" i="1">
                                <a:latin typeface="Cambria Math" panose="02040503050406030204" pitchFamily="18" charset="0"/>
                                <a:ea typeface="阿里巴巴普惠体 R" panose="00020600040101010101" pitchFamily="18" charset="-122"/>
                              </a:rPr>
                              <m:t>𝜕𝜃</m:t>
                            </m:r>
                          </m:den>
                        </m:f>
                        <m:r>
                          <a:rPr lang="en-US" altLang="zh-CN" i="1">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i="1">
                            <a:latin typeface="Cambria Math" panose="02040503050406030204" pitchFamily="18" charset="0"/>
                            <a:ea typeface="阿里巴巴普惠体 R" panose="00020600040101010101" pitchFamily="18" charset="-122"/>
                            <a:cs typeface="Cambria Math" panose="02040503050406030204" pitchFamily="18" charset="0"/>
                          </a:rPr>
                          <m:t>𝑄</m:t>
                        </m:r>
                        <m:r>
                          <a:rPr lang="en-US" altLang="zh-CN" i="1">
                            <a:latin typeface="Cambria Math" panose="02040503050406030204" pitchFamily="18" charset="0"/>
                            <a:ea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rPr>
                          <m:t>𝑠</m:t>
                        </m:r>
                        <m:r>
                          <a:rPr lang="en-US" altLang="zh-CN" i="1">
                            <a:latin typeface="Cambria Math" panose="02040503050406030204" pitchFamily="18" charset="0"/>
                            <a:ea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rPr>
                          <m:t>𝑎</m:t>
                        </m:r>
                        <m:r>
                          <a:rPr lang="en-US" altLang="zh-CN" i="1">
                            <a:latin typeface="Cambria Math" panose="02040503050406030204" pitchFamily="18" charset="0"/>
                            <a:ea typeface="阿里巴巴普惠体 R" panose="00020600040101010101" pitchFamily="18" charset="-122"/>
                          </a:rPr>
                          <m:t>)</m:t>
                        </m:r>
                      </m:e>
                    </m:d>
                  </m:oMath>
                </a14:m>
                <a:endParaRPr lang="en-US" altLang="zh-CN" i="1">
                  <a:latin typeface="Cambria Math" panose="02040503050406030204" pitchFamily="18" charset="0"/>
                  <a:ea typeface="阿里巴巴普惠体 R" panose="00020600040101010101" pitchFamily="18" charset="-122"/>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rPr>
                          </m:ctrlPr>
                        </m:sSubPr>
                        <m:e>
                          <m:r>
                            <a:rPr lang="zh-CN" altLang="en-US" b="0" i="1" smtClean="0">
                              <a:latin typeface="Cambria Math" panose="02040503050406030204" pitchFamily="18" charset="0"/>
                              <a:ea typeface="阿里巴巴普惠体 R" panose="00020600040101010101" pitchFamily="18" charset="-122"/>
                            </a:rPr>
                            <m:t>𝔼</m:t>
                          </m:r>
                        </m:e>
                        <m:sub>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𝜋</m:t>
                              </m:r>
                            </m:e>
                            <m:sub>
                              <m:r>
                                <a:rPr lang="en-US" altLang="zh-CN" b="0" i="1" smtClean="0">
                                  <a:latin typeface="Cambria Math" panose="02040503050406030204" pitchFamily="18" charset="0"/>
                                  <a:ea typeface="阿里巴巴普惠体 R" panose="00020600040101010101" pitchFamily="18" charset="-122"/>
                                </a:rPr>
                                <m:t>𝜃</m:t>
                              </m:r>
                            </m:sub>
                          </m:sSub>
                        </m:sub>
                      </m:sSub>
                      <m:d>
                        <m:dPr>
                          <m:begChr m:val="["/>
                          <m:endChr m:val="]"/>
                          <m:ctrlPr>
                            <a:rPr lang="en-US" altLang="zh-CN" b="0" i="1" smtClean="0">
                              <a:latin typeface="Cambria Math" panose="02040503050406030204" pitchFamily="18" charset="0"/>
                              <a:ea typeface="阿里巴巴普惠体 R" panose="00020600040101010101" pitchFamily="18" charset="-122"/>
                            </a:rPr>
                          </m:ctrlPr>
                        </m:dPr>
                        <m:e>
                          <m:f>
                            <m:fPr>
                              <m:ctrlPr>
                                <a:rPr lang="en-US" altLang="zh-CN" i="1">
                                  <a:latin typeface="Cambria Math" panose="02040503050406030204" pitchFamily="18" charset="0"/>
                                  <a:ea typeface="阿里巴巴普惠体 R" panose="00020600040101010101" pitchFamily="18" charset="-122"/>
                                </a:rPr>
                              </m:ctrlPr>
                            </m:fPr>
                            <m:num>
                              <m:r>
                                <a:rPr lang="en-US" altLang="zh-CN" i="1">
                                  <a:latin typeface="Cambria Math" panose="02040503050406030204" pitchFamily="18" charset="0"/>
                                  <a:ea typeface="阿里巴巴普惠体 R" panose="00020600040101010101" pitchFamily="18" charset="-122"/>
                                </a:rPr>
                                <m:t>𝜕</m:t>
                              </m:r>
                              <m:r>
                                <m:rPr>
                                  <m:sty m:val="p"/>
                                </m:rPr>
                                <a:rPr lang="en-US" altLang="zh-CN" i="1">
                                  <a:latin typeface="Cambria Math" panose="02040503050406030204" pitchFamily="18" charset="0"/>
                                  <a:ea typeface="阿里巴巴普惠体 R" panose="00020600040101010101" pitchFamily="18" charset="-122"/>
                                </a:rPr>
                                <m:t>log</m:t>
                              </m:r>
                              <m:sSub>
                                <m:sSubPr>
                                  <m:ctrlPr>
                                    <a:rPr lang="en-US" altLang="zh-CN" i="1">
                                      <a:latin typeface="Cambria Math" panose="02040503050406030204" pitchFamily="18" charset="0"/>
                                      <a:ea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rPr>
                                    <m:t>𝜋</m:t>
                                  </m:r>
                                </m:e>
                                <m:sub>
                                  <m:r>
                                    <a:rPr lang="en-US" altLang="zh-CN" i="1">
                                      <a:latin typeface="Cambria Math" panose="02040503050406030204" pitchFamily="18" charset="0"/>
                                      <a:ea typeface="阿里巴巴普惠体 R" panose="00020600040101010101" pitchFamily="18" charset="-122"/>
                                    </a:rPr>
                                    <m:t>𝜃</m:t>
                                  </m:r>
                                </m:sub>
                              </m:sSub>
                              <m:d>
                                <m:dPr>
                                  <m:ctrlPr>
                                    <a:rPr lang="en-US" altLang="zh-CN" i="1">
                                      <a:latin typeface="Cambria Math" panose="02040503050406030204" pitchFamily="18" charset="0"/>
                                      <a:ea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rPr>
                                    <m:t>𝑎</m:t>
                                  </m:r>
                                </m:e>
                                <m:e>
                                  <m:r>
                                    <a:rPr lang="en-US" altLang="zh-CN" i="1">
                                      <a:latin typeface="Cambria Math" panose="02040503050406030204" pitchFamily="18" charset="0"/>
                                      <a:ea typeface="阿里巴巴普惠体 R" panose="00020600040101010101" pitchFamily="18" charset="-122"/>
                                    </a:rPr>
                                    <m:t>𝑠</m:t>
                                  </m:r>
                                </m:e>
                              </m:d>
                            </m:num>
                            <m:den>
                              <m:r>
                                <a:rPr lang="en-US" altLang="zh-CN" i="1">
                                  <a:latin typeface="Cambria Math" panose="02040503050406030204" pitchFamily="18" charset="0"/>
                                  <a:ea typeface="阿里巴巴普惠体 R" panose="00020600040101010101" pitchFamily="18" charset="-122"/>
                                </a:rPr>
                                <m:t>𝜕𝜃</m:t>
                              </m:r>
                            </m:den>
                          </m:f>
                          <m:r>
                            <a:rPr lang="en-US" altLang="zh-CN" i="1">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i="1">
                              <a:latin typeface="Cambria Math" panose="02040503050406030204" pitchFamily="18" charset="0"/>
                              <a:ea typeface="阿里巴巴普惠体 R" panose="00020600040101010101" pitchFamily="18" charset="-122"/>
                              <a:cs typeface="Cambria Math" panose="02040503050406030204" pitchFamily="18" charset="0"/>
                            </a:rPr>
                            <m:t>𝑄</m:t>
                          </m:r>
                          <m:r>
                            <a:rPr lang="en-US" altLang="zh-CN" i="1">
                              <a:latin typeface="Cambria Math" panose="02040503050406030204" pitchFamily="18" charset="0"/>
                              <a:ea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rPr>
                            <m:t>𝑠</m:t>
                          </m:r>
                          <m:r>
                            <a:rPr lang="en-US" altLang="zh-CN" i="1">
                              <a:latin typeface="Cambria Math" panose="02040503050406030204" pitchFamily="18" charset="0"/>
                              <a:ea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rPr>
                            <m:t>𝑎</m:t>
                          </m:r>
                          <m:r>
                            <a:rPr lang="en-US" altLang="zh-CN" i="1">
                              <a:latin typeface="Cambria Math" panose="02040503050406030204" pitchFamily="18" charset="0"/>
                              <a:ea typeface="阿里巴巴普惠体 R" panose="00020600040101010101" pitchFamily="18" charset="-122"/>
                            </a:rPr>
                            <m:t>)</m:t>
                          </m:r>
                        </m:e>
                      </m:d>
                    </m:oMath>
                  </m:oMathPara>
                </a14:m>
                <a:endParaRPr lang="en-US" altLang="zh-CN" i="1">
                  <a:latin typeface="Cambria Math" panose="02040503050406030204" pitchFamily="18" charset="0"/>
                  <a:ea typeface="阿里巴巴普惠体 R" panose="00020600040101010101" pitchFamily="18" charset="-122"/>
                </a:endParaRPr>
              </a:p>
              <a:p>
                <a:pPr marL="0" lvl="1" indent="0">
                  <a:buNone/>
                </a:pPr>
                <a:r>
                  <a:rPr lang="zh-CN" altLang="en-US" dirty="0">
                    <a:sym typeface="+mn-ea"/>
                  </a:rPr>
                  <a:t>优化目标直接为策略的价值（比</a:t>
                </a:r>
                <a14:m>
                  <m:oMath xmlns:m="http://schemas.openxmlformats.org/officeDocument/2006/math">
                    <m:r>
                      <a:rPr lang="en-US" altLang="zh-CN" i="1" dirty="0" smtClean="0">
                        <a:solidFill>
                          <a:schemeClr val="tx1"/>
                        </a:solidFill>
                        <a:latin typeface="Cambria Math" panose="02040503050406030204" pitchFamily="18" charset="0"/>
                      </a:rPr>
                      <m:t>𝑄</m:t>
                    </m:r>
                  </m:oMath>
                </a14:m>
                <a:r>
                  <a:rPr lang="zh-CN" altLang="en-US" dirty="0">
                    <a:sym typeface="+mn-ea"/>
                  </a:rPr>
                  <a:t>学习更加直接，</a:t>
                </a:r>
                <a:r>
                  <a:rPr lang="zh-CN" altLang="en-US" dirty="0">
                    <a:sym typeface="+mn-ea"/>
                  </a:rPr>
                  <a:t>更加贴合强化学习本质目标）。</a:t>
                </a:r>
                <a:endParaRPr lang="en-US" altLang="zh-CN" i="1">
                  <a:latin typeface="Cambria Math" panose="02040503050406030204" pitchFamily="18" charset="0"/>
                  <a:ea typeface="阿里巴巴普惠体 R" panose="00020600040101010101" pitchFamily="18" charset="-122"/>
                </a:endParaRPr>
              </a:p>
              <a:p>
                <a:pPr marL="457200" lvl="1" indent="0">
                  <a:buNone/>
                </a:pPr>
                <a:endParaRPr lang="en-US" altLang="zh-CN" i="1">
                  <a:latin typeface="Cambria Math" panose="02040503050406030204" pitchFamily="18" charset="0"/>
                  <a:ea typeface="阿里巴巴普惠体 R" panose="00020600040101010101" pitchFamily="18" charset="-122"/>
                </a:endParaRPr>
              </a:p>
              <a:p>
                <a:pPr marL="457200" lvl="1" indent="0">
                  <a:buNone/>
                </a:pP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667385" y="1694815"/>
                <a:ext cx="10888980" cy="459041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70631"/>
    </mc:Choice>
    <mc:Fallback>
      <p:transition advTm="7063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5" name="标题 4"/>
          <p:cNvSpPr>
            <a:spLocks noGrp="1"/>
          </p:cNvSpPr>
          <p:nvPr>
            <p:ph type="title"/>
          </p:nvPr>
        </p:nvSpPr>
        <p:spPr>
          <a:xfrm>
            <a:off x="685800" y="222250"/>
            <a:ext cx="11131550" cy="678180"/>
          </a:xfrm>
        </p:spPr>
        <p:txBody>
          <a:bodyPr/>
          <a:lstStyle/>
          <a:p>
            <a:pPr algn="l"/>
            <a:r>
              <a:rPr lang="zh-CN" altLang="en-US" dirty="0"/>
              <a:t>深度强化学习的崛起</a:t>
            </a:r>
            <a:endParaRPr lang="zh-CN" altLang="en-US" dirty="0"/>
          </a:p>
        </p:txBody>
      </p:sp>
      <p:sp>
        <p:nvSpPr>
          <p:cNvPr id="6" name="内容占位符 5"/>
          <p:cNvSpPr>
            <a:spLocks noGrp="1"/>
          </p:cNvSpPr>
          <p:nvPr>
            <p:ph sz="quarter" idx="13"/>
          </p:nvPr>
        </p:nvSpPr>
        <p:spPr>
          <a:xfrm>
            <a:off x="2026285" y="1605280"/>
            <a:ext cx="8138160" cy="744855"/>
          </a:xfrm>
        </p:spPr>
        <p:txBody>
          <a:bodyPr>
            <a:noAutofit/>
          </a:bodyPr>
          <a:lstStyle/>
          <a:p>
            <a:r>
              <a:rPr lang="en-US" altLang="zh-CN" sz="2000" dirty="0"/>
              <a:t>2012</a:t>
            </a:r>
            <a:r>
              <a:rPr lang="zh-CN" altLang="en-US" sz="2000" dirty="0"/>
              <a:t>年</a:t>
            </a:r>
            <a:r>
              <a:rPr lang="en-US" altLang="zh-CN" sz="2000" dirty="0" err="1"/>
              <a:t>AlexNet</a:t>
            </a:r>
            <a:r>
              <a:rPr lang="zh-CN" altLang="en-US" sz="2000" dirty="0"/>
              <a:t>在</a:t>
            </a:r>
            <a:r>
              <a:rPr lang="en-US" altLang="zh-CN" sz="2000" dirty="0"/>
              <a:t>ImageNet</a:t>
            </a:r>
            <a:r>
              <a:rPr lang="zh-CN" altLang="en-US" sz="2000" dirty="0"/>
              <a:t>比赛中大幅度领先对手获得冠军</a:t>
            </a:r>
            <a:endParaRPr lang="en-US" altLang="zh-CN" sz="2000" dirty="0"/>
          </a:p>
          <a:p>
            <a:r>
              <a:rPr lang="en-US" altLang="zh-CN" sz="2000" dirty="0"/>
              <a:t>2013</a:t>
            </a:r>
            <a:r>
              <a:rPr lang="zh-CN" altLang="en-US" sz="2000" dirty="0"/>
              <a:t>年</a:t>
            </a:r>
            <a:r>
              <a:rPr lang="en-US" altLang="zh-CN" sz="2000" dirty="0"/>
              <a:t>12</a:t>
            </a:r>
            <a:r>
              <a:rPr lang="zh-CN" altLang="en-US" sz="2000" dirty="0"/>
              <a:t>月，第一篇深度强化学习论文出自</a:t>
            </a:r>
            <a:r>
              <a:rPr lang="en-US" altLang="zh-CN" sz="2000" dirty="0"/>
              <a:t>NIPS 2013 Reinforcement Learning Workshop</a:t>
            </a:r>
            <a:endParaRPr lang="en-US" altLang="zh-CN" sz="2000" dirty="0"/>
          </a:p>
        </p:txBody>
      </p:sp>
      <p:grpSp>
        <p:nvGrpSpPr>
          <p:cNvPr id="9" name="组合 8"/>
          <p:cNvGrpSpPr/>
          <p:nvPr/>
        </p:nvGrpSpPr>
        <p:grpSpPr>
          <a:xfrm>
            <a:off x="1989512" y="2685431"/>
            <a:ext cx="8296102" cy="3338312"/>
            <a:chOff x="0" y="2460619"/>
            <a:chExt cx="9144000" cy="3679502"/>
          </a:xfrm>
        </p:grpSpPr>
        <p:pic>
          <p:nvPicPr>
            <p:cNvPr id="7" name="图片 6"/>
            <p:cNvPicPr>
              <a:picLocks noChangeAspect="1"/>
            </p:cNvPicPr>
            <p:nvPr/>
          </p:nvPicPr>
          <p:blipFill>
            <a:blip r:embed="rId1"/>
            <a:stretch>
              <a:fillRect/>
            </a:stretch>
          </p:blipFill>
          <p:spPr>
            <a:xfrm>
              <a:off x="0" y="2460619"/>
              <a:ext cx="9144000" cy="1524000"/>
            </a:xfrm>
            <a:prstGeom prst="rect">
              <a:avLst/>
            </a:prstGeom>
          </p:spPr>
        </p:pic>
        <p:pic>
          <p:nvPicPr>
            <p:cNvPr id="8" name="图片 7"/>
            <p:cNvPicPr>
              <a:picLocks noChangeAspect="1"/>
            </p:cNvPicPr>
            <p:nvPr/>
          </p:nvPicPr>
          <p:blipFill>
            <a:blip r:embed="rId2"/>
            <a:stretch>
              <a:fillRect/>
            </a:stretch>
          </p:blipFill>
          <p:spPr>
            <a:xfrm>
              <a:off x="0" y="4242476"/>
              <a:ext cx="9144000" cy="189764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385" y="0"/>
            <a:ext cx="9676765" cy="1028700"/>
          </a:xfrm>
        </p:spPr>
        <p:txBody>
          <a:bodyPr/>
          <a:lstStyle/>
          <a:p>
            <a:pPr algn="l"/>
            <a:r>
              <a:rPr lang="zh-CN" altLang="en-US" dirty="0"/>
              <a:t>深度强化学习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5" name="内容占位符 2"/>
          <p:cNvSpPr txBox="1"/>
          <p:nvPr/>
        </p:nvSpPr>
        <p:spPr>
          <a:xfrm>
            <a:off x="2026285" y="1727835"/>
            <a:ext cx="6752590" cy="78613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利用深度神经网络进行价值函数和策略函数的近似</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从而使强化学习算法能够以端到端的方式解决复杂问题</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3" name="组合 2"/>
          <p:cNvGrpSpPr/>
          <p:nvPr/>
        </p:nvGrpSpPr>
        <p:grpSpPr>
          <a:xfrm>
            <a:off x="2026285" y="2847975"/>
            <a:ext cx="8152130" cy="2739390"/>
            <a:chOff x="3191" y="4069"/>
            <a:chExt cx="12838" cy="4314"/>
          </a:xfrm>
        </p:grpSpPr>
        <p:pic>
          <p:nvPicPr>
            <p:cNvPr id="6"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91" y="4214"/>
              <a:ext cx="5559" cy="4169"/>
            </a:xfrm>
            <a:prstGeom prst="rect">
              <a:avLst/>
            </a:prstGeom>
          </p:spPr>
        </p:pic>
        <p:pic>
          <p:nvPicPr>
            <p:cNvPr id="7" name="图片 4"/>
            <p:cNvPicPr>
              <a:picLocks noChangeAspect="1"/>
            </p:cNvPicPr>
            <p:nvPr/>
          </p:nvPicPr>
          <p:blipFill>
            <a:blip r:embed="rId2"/>
            <a:stretch>
              <a:fillRect/>
            </a:stretch>
          </p:blipFill>
          <p:spPr>
            <a:xfrm>
              <a:off x="8599" y="4069"/>
              <a:ext cx="7430" cy="431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385" y="0"/>
            <a:ext cx="9676765" cy="1028700"/>
          </a:xfrm>
        </p:spPr>
        <p:txBody>
          <a:bodyPr/>
          <a:lstStyle/>
          <a:p>
            <a:pPr algn="l"/>
            <a:r>
              <a:rPr lang="zh-CN" altLang="en-US" dirty="0"/>
              <a:t>端到端强化学习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grpSp>
        <p:nvGrpSpPr>
          <p:cNvPr id="5" name="组合 4"/>
          <p:cNvGrpSpPr/>
          <p:nvPr/>
        </p:nvGrpSpPr>
        <p:grpSpPr>
          <a:xfrm>
            <a:off x="1936115" y="1115060"/>
            <a:ext cx="8408035" cy="4627880"/>
            <a:chOff x="3049" y="1756"/>
            <a:chExt cx="13241" cy="7288"/>
          </a:xfrm>
        </p:grpSpPr>
        <p:pic>
          <p:nvPicPr>
            <p:cNvPr id="6" name="内容占位符 3"/>
            <p:cNvPicPr>
              <a:picLocks noChangeAspect="1"/>
            </p:cNvPicPr>
            <p:nvPr/>
          </p:nvPicPr>
          <p:blipFill>
            <a:blip r:embed="rId1"/>
            <a:stretch>
              <a:fillRect/>
            </a:stretch>
          </p:blipFill>
          <p:spPr>
            <a:xfrm>
              <a:off x="5526" y="1756"/>
              <a:ext cx="10764" cy="7288"/>
            </a:xfrm>
            <a:prstGeom prst="rect">
              <a:avLst/>
            </a:prstGeom>
          </p:spPr>
        </p:pic>
        <p:sp>
          <p:nvSpPr>
            <p:cNvPr id="3" name="TextBox 2"/>
            <p:cNvSpPr txBox="1"/>
            <p:nvPr/>
          </p:nvSpPr>
          <p:spPr>
            <a:xfrm>
              <a:off x="3225" y="2136"/>
              <a:ext cx="2301" cy="10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rPr>
                <a:t>标准（传统）</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rPr>
                <a:t>计算机视觉</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endParaRPr>
            </a:p>
          </p:txBody>
        </p:sp>
        <p:sp>
          <p:nvSpPr>
            <p:cNvPr id="7" name="TextBox 6"/>
            <p:cNvSpPr txBox="1"/>
            <p:nvPr/>
          </p:nvSpPr>
          <p:spPr>
            <a:xfrm>
              <a:off x="3426" y="3971"/>
              <a:ext cx="1728" cy="5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rPr>
                <a:t>深度学习</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endParaRPr>
            </a:p>
          </p:txBody>
        </p:sp>
        <p:sp>
          <p:nvSpPr>
            <p:cNvPr id="8" name="TextBox 7"/>
            <p:cNvSpPr txBox="1"/>
            <p:nvPr/>
          </p:nvSpPr>
          <p:spPr>
            <a:xfrm>
              <a:off x="3147" y="6012"/>
              <a:ext cx="2448" cy="10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rPr>
                <a:t>标准（传统）</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rPr>
                <a:t>强化学习</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endParaRPr>
            </a:p>
          </p:txBody>
        </p:sp>
        <p:sp>
          <p:nvSpPr>
            <p:cNvPr id="9" name="TextBox 8"/>
            <p:cNvSpPr txBox="1"/>
            <p:nvPr/>
          </p:nvSpPr>
          <p:spPr>
            <a:xfrm>
              <a:off x="3049" y="7904"/>
              <a:ext cx="2448" cy="5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rPr>
                <a:t>深度强化学习</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endParaRPr>
            </a:p>
          </p:txBody>
        </p:sp>
      </p:grpSp>
      <p:sp>
        <p:nvSpPr>
          <p:cNvPr id="10" name="矩形 9"/>
          <p:cNvSpPr/>
          <p:nvPr/>
        </p:nvSpPr>
        <p:spPr>
          <a:xfrm>
            <a:off x="1939148" y="5742781"/>
            <a:ext cx="8560839" cy="64516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rPr>
              <a:t>深度强化学习使强化学习算法能够以端到端的方式解决复杂问题</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阿里巴巴普惠体 R" panose="00020600040101010101"/>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B0F0"/>
                </a:solidFill>
                <a:effectLst/>
                <a:uLnTx/>
                <a:uFillTx/>
                <a:latin typeface="Arial" panose="020B0604020202020204"/>
                <a:ea typeface="阿里巴巴普惠体 R" panose="00020600040101010101"/>
                <a:cs typeface="+mn-cs"/>
              </a:rPr>
              <a:t>从一项实验室学术技术变成可以产生</a:t>
            </a:r>
            <a:r>
              <a:rPr kumimoji="0" lang="en-US" altLang="zh-CN" sz="1800" b="0" i="0" u="none" strike="noStrike" kern="1200" cap="none" spc="0" normalizeH="0" baseline="0" noProof="0" dirty="0">
                <a:ln>
                  <a:noFill/>
                </a:ln>
                <a:solidFill>
                  <a:srgbClr val="00B0F0"/>
                </a:solidFill>
                <a:effectLst/>
                <a:uLnTx/>
                <a:uFillTx/>
                <a:latin typeface="Arial" panose="020B0604020202020204"/>
                <a:ea typeface="阿里巴巴普惠体 R" panose="00020600040101010101"/>
                <a:cs typeface="+mn-cs"/>
              </a:rPr>
              <a:t>GDP</a:t>
            </a:r>
            <a:r>
              <a:rPr kumimoji="0" lang="zh-CN" altLang="en-US" sz="1800" b="0" i="0" u="none" strike="noStrike" kern="1200" cap="none" spc="0" normalizeH="0" baseline="0" noProof="0" dirty="0">
                <a:ln>
                  <a:noFill/>
                </a:ln>
                <a:solidFill>
                  <a:srgbClr val="00B0F0"/>
                </a:solidFill>
                <a:effectLst/>
                <a:uLnTx/>
                <a:uFillTx/>
                <a:latin typeface="Arial" panose="020B0604020202020204"/>
                <a:ea typeface="阿里巴巴普惠体 R" panose="00020600040101010101"/>
                <a:cs typeface="+mn-cs"/>
              </a:rPr>
              <a:t>的实际技术</a:t>
            </a:r>
            <a:endParaRPr kumimoji="0" lang="en-US" sz="1800" b="0" i="0" u="none" strike="noStrike" kern="1200" cap="none" spc="0" normalizeH="0" baseline="0" noProof="0" dirty="0">
              <a:ln>
                <a:noFill/>
              </a:ln>
              <a:solidFill>
                <a:srgbClr val="00B0F0"/>
              </a:solidFill>
              <a:effectLst/>
              <a:uLnTx/>
              <a:uFillTx/>
              <a:latin typeface="Arial" panose="020B0604020202020204"/>
              <a:ea typeface="阿里巴巴普惠体 R" panose="00020600040101010101"/>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6590" y="0"/>
            <a:ext cx="9687560" cy="1028700"/>
          </a:xfrm>
        </p:spPr>
        <p:txBody>
          <a:bodyPr/>
          <a:lstStyle/>
          <a:p>
            <a:pPr algn="l"/>
            <a:r>
              <a:rPr lang="zh-CN" altLang="en-US">
                <a:solidFill>
                  <a:schemeClr val="tx1"/>
                </a:solidFill>
              </a:rPr>
              <a:t>深度强化学习的分类</a:t>
            </a:r>
            <a:endPar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内容占位符 2"/>
          <p:cNvSpPr txBox="1"/>
          <p:nvPr/>
        </p:nvSpPr>
        <p:spPr>
          <a:xfrm>
            <a:off x="656590" y="1219835"/>
            <a:ext cx="10930255" cy="493649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基于价值的方法</a:t>
            </a:r>
            <a:endParaRPr lang="en-US" altLang="zh-CN"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Q</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网络</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(DQN)</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及其扩展</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(Double DQN</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Dueling DQN)</a:t>
            </a:r>
            <a:r>
              <a:rPr lang="zh-CN" altLang="en-US"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，以及</a:t>
            </a:r>
            <a:r>
              <a:rPr lang="en-US" altLang="zh-CN"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Rainbow</a:t>
            </a:r>
            <a:r>
              <a:rPr lang="zh-CN" altLang="en-US"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方法等。</a:t>
            </a:r>
            <a:endParaRPr lang="zh-CN" altLang="en-US"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基于随机策略的方法</a:t>
            </a:r>
            <a:endParaRPr lang="en-US" altLang="zh-CN"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gn="l">
              <a:lnSpc>
                <a:spcPct val="150000"/>
              </a:lnSpc>
              <a:buSzTx/>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蒙特卡洛</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策略梯度(REINFORCE)，AC，A2C，A3C，信任区域策略优化</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TRPO</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，近端策略优化</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PPO</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，SAC</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(Soft Actor-Critic)</a:t>
            </a:r>
            <a:endParaRPr lang="zh-CN" altLang="en-US"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基于确定性策略的方法</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确定性策略梯度</a:t>
            </a:r>
            <a:r>
              <a:rPr lang="en-US" altLang="zh-CN"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(DPG)</a:t>
            </a:r>
            <a:r>
              <a:rPr lang="zh-CN" altLang="en-US"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，深度确定性策略梯度</a:t>
            </a:r>
            <a:r>
              <a:rPr lang="en-US" altLang="zh-CN"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(DDPG)</a:t>
            </a:r>
            <a:endParaRPr lang="en-US" altLang="zh-CN"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96595" y="222250"/>
            <a:ext cx="11120755" cy="678180"/>
          </a:xfrm>
        </p:spPr>
        <p:txBody>
          <a:bodyPr/>
          <a:lstStyle/>
          <a:p>
            <a:pPr algn="l"/>
            <a:r>
              <a:rPr lang="zh-CN" altLang="en-US" dirty="0"/>
              <a:t>深度强化学习的研究前沿</a:t>
            </a:r>
            <a:endParaRPr lang="zh-CN" altLang="en-US" dirty="0"/>
          </a:p>
        </p:txBody>
      </p:sp>
      <p:grpSp>
        <p:nvGrpSpPr>
          <p:cNvPr id="3" name="组合 2"/>
          <p:cNvGrpSpPr/>
          <p:nvPr>
            <p:custDataLst>
              <p:tags r:id="rId1"/>
            </p:custDataLst>
          </p:nvPr>
        </p:nvGrpSpPr>
        <p:grpSpPr>
          <a:xfrm>
            <a:off x="2434590" y="1424940"/>
            <a:ext cx="7872730" cy="5182235"/>
            <a:chOff x="3834" y="1956"/>
            <a:chExt cx="12398" cy="8161"/>
          </a:xfrm>
        </p:grpSpPr>
        <p:pic>
          <p:nvPicPr>
            <p:cNvPr id="7" name="图片 6"/>
            <p:cNvPicPr>
              <a:picLocks noChangeAspect="1"/>
            </p:cNvPicPr>
            <p:nvPr>
              <p:custDataLst>
                <p:tags r:id="rId2"/>
              </p:custDataLst>
            </p:nvPr>
          </p:nvPicPr>
          <p:blipFill>
            <a:blip r:embed="rId3"/>
            <a:stretch>
              <a:fillRect/>
            </a:stretch>
          </p:blipFill>
          <p:spPr>
            <a:xfrm>
              <a:off x="3834" y="1956"/>
              <a:ext cx="2421" cy="1842"/>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3834" y="4057"/>
              <a:ext cx="2421" cy="1786"/>
            </a:xfrm>
            <a:prstGeom prst="rect">
              <a:avLst/>
            </a:prstGeom>
          </p:spPr>
        </p:pic>
        <p:pic>
          <p:nvPicPr>
            <p:cNvPr id="9" name="图片 8"/>
            <p:cNvPicPr>
              <a:picLocks noChangeAspect="1"/>
            </p:cNvPicPr>
            <p:nvPr>
              <p:custDataLst>
                <p:tags r:id="rId6"/>
              </p:custDataLst>
            </p:nvPr>
          </p:nvPicPr>
          <p:blipFill rotWithShape="1">
            <a:blip r:embed="rId7"/>
            <a:srcRect l="7416"/>
            <a:stretch>
              <a:fillRect/>
            </a:stretch>
          </p:blipFill>
          <p:spPr>
            <a:xfrm>
              <a:off x="3834" y="6064"/>
              <a:ext cx="2421" cy="1904"/>
            </a:xfrm>
            <a:prstGeom prst="rect">
              <a:avLst/>
            </a:prstGeom>
          </p:spPr>
        </p:pic>
        <p:pic>
          <p:nvPicPr>
            <p:cNvPr id="10" name="图片 9"/>
            <p:cNvPicPr>
              <a:picLocks noChangeAspect="1"/>
            </p:cNvPicPr>
            <p:nvPr>
              <p:custDataLst>
                <p:tags r:id="rId8"/>
              </p:custDataLst>
            </p:nvPr>
          </p:nvPicPr>
          <p:blipFill rotWithShape="1">
            <a:blip r:embed="rId9"/>
            <a:srcRect l="11927" r="11927"/>
            <a:stretch>
              <a:fillRect/>
            </a:stretch>
          </p:blipFill>
          <p:spPr>
            <a:xfrm>
              <a:off x="3834" y="8183"/>
              <a:ext cx="2421" cy="1935"/>
            </a:xfrm>
            <a:prstGeom prst="rect">
              <a:avLst/>
            </a:prstGeom>
          </p:spPr>
        </p:pic>
        <p:sp>
          <p:nvSpPr>
            <p:cNvPr id="11" name="矩形 10"/>
            <p:cNvSpPr/>
            <p:nvPr>
              <p:custDataLst>
                <p:tags r:id="rId10"/>
              </p:custDataLst>
            </p:nvPr>
          </p:nvSpPr>
          <p:spPr>
            <a:xfrm>
              <a:off x="7174" y="8452"/>
              <a:ext cx="9059" cy="12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多智能体强化学习</a:t>
              </a:r>
              <a:endParaRPr kumimoji="0" lang="en-US" altLang="zh-CN" sz="2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分散式、去中心化的人工智能</a:t>
              </a:r>
              <a:endParaRPr kumimoji="0" lang="zh-CN" altLang="en-US" sz="2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2" name="矩形 11"/>
            <p:cNvSpPr/>
            <p:nvPr>
              <p:custDataLst>
                <p:tags r:id="rId11"/>
              </p:custDataLst>
            </p:nvPr>
          </p:nvSpPr>
          <p:spPr>
            <a:xfrm>
              <a:off x="7174" y="6203"/>
              <a:ext cx="7486" cy="12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模仿学习</a:t>
              </a:r>
              <a:endParaRPr kumimoji="0" lang="en-US" altLang="zh-CN" sz="2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无奖励信号下跟随专家做策略学习</a:t>
              </a:r>
              <a:endParaRPr kumimoji="0" lang="en-US" altLang="zh-CN" sz="2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3" name="矩形 12"/>
            <p:cNvSpPr/>
            <p:nvPr>
              <p:custDataLst>
                <p:tags r:id="rId12"/>
              </p:custDataLst>
            </p:nvPr>
          </p:nvSpPr>
          <p:spPr>
            <a:xfrm>
              <a:off x="7174" y="4316"/>
              <a:ext cx="7766" cy="12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目标策动的层次化强化学习</a:t>
              </a:r>
              <a:endParaRPr kumimoji="0" lang="en-US" altLang="zh-CN" sz="2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长程任务的中间目标是桥梁的基石</a:t>
              </a:r>
              <a:endParaRPr kumimoji="0" lang="en-US" altLang="zh-CN" sz="2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4" name="矩形 13"/>
            <p:cNvSpPr/>
            <p:nvPr>
              <p:custDataLst>
                <p:tags r:id="rId13"/>
              </p:custDataLst>
            </p:nvPr>
          </p:nvSpPr>
          <p:spPr>
            <a:xfrm>
              <a:off x="7174" y="2248"/>
              <a:ext cx="7766" cy="12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基于模拟模型的强化学习</a:t>
              </a:r>
              <a:endParaRPr kumimoji="0" lang="en-US" altLang="zh-CN" sz="2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模拟器的无比重要性</a:t>
              </a:r>
              <a:endParaRPr kumimoji="0" lang="en-US" altLang="zh-CN" sz="2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对角圆角矩形 6"/>
          <p:cNvSpPr/>
          <p:nvPr/>
        </p:nvSpPr>
        <p:spPr>
          <a:xfrm>
            <a:off x="2028729" y="2010428"/>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10" name="Rectangle 2"/>
          <p:cNvSpPr>
            <a:spLocks noGrp="1" noChangeArrowheads="1"/>
          </p:cNvSpPr>
          <p:nvPr>
            <p:ph type="title"/>
          </p:nvPr>
        </p:nvSpPr>
        <p:spPr>
          <a:xfrm>
            <a:off x="668338" y="235898"/>
            <a:ext cx="11523662" cy="677863"/>
          </a:xfrm>
        </p:spPr>
        <p:txBody>
          <a:bodyPr>
            <a:normAutofit fontScale="90000"/>
          </a:bodyPr>
          <a:lstStyle/>
          <a:p>
            <a:pPr algn="l" eaLnBrk="1" hangingPunct="1"/>
            <a:r>
              <a:rPr lang="en-US" altLang="zh-CN" dirty="0">
                <a:solidFill>
                  <a:schemeClr val="tx1"/>
                </a:solidFill>
              </a:rPr>
              <a:t>1.</a:t>
            </a:r>
            <a:r>
              <a:rPr lang="zh-CN" altLang="en-US" dirty="0">
                <a:solidFill>
                  <a:schemeClr val="tx1"/>
                </a:solidFill>
              </a:rPr>
              <a:t>强化</a:t>
            </a:r>
            <a:r>
              <a:rPr lang="zh-CN" altLang="en-US" dirty="0">
                <a:solidFill>
                  <a:schemeClr val="tx1"/>
                </a:solidFill>
              </a:rPr>
              <a:t>模型概述</a:t>
            </a:r>
            <a:endParaRPr lang="zh-CN" altLang="en-US" dirty="0">
              <a:solidFill>
                <a:schemeClr val="tx1"/>
              </a:solidFill>
            </a:endParaRPr>
          </a:p>
        </p:txBody>
      </p:sp>
      <p:sp>
        <p:nvSpPr>
          <p:cNvPr id="2" name="TextBox 6"/>
          <p:cNvSpPr txBox="1">
            <a:spLocks noChangeArrowheads="1"/>
          </p:cNvSpPr>
          <p:nvPr/>
        </p:nvSpPr>
        <p:spPr bwMode="auto">
          <a:xfrm>
            <a:off x="2675322" y="2073847"/>
            <a:ext cx="5883047"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01     </a:t>
            </a:r>
            <a:r>
              <a:rPr lang="zh-CN" altLang="en-US" sz="3600" dirty="0">
                <a:solidFill>
                  <a:schemeClr val="bg1"/>
                </a:solidFill>
                <a:latin typeface="Impact" panose="020B0806030902050204" pitchFamily="34" charset="0"/>
                <a:ea typeface="微软雅黑" panose="020B0503020204020204" charset="-122"/>
              </a:rPr>
              <a:t>强化模型概述</a:t>
            </a:r>
            <a:endParaRPr lang="zh-CN" altLang="en-US" sz="3600" dirty="0">
              <a:solidFill>
                <a:schemeClr val="bg1"/>
              </a:solidFill>
              <a:latin typeface="Impact" panose="020B0806030902050204" pitchFamily="34" charset="0"/>
              <a:ea typeface="微软雅黑" panose="020B0503020204020204" charset="-122"/>
            </a:endParaRPr>
          </a:p>
        </p:txBody>
      </p:sp>
      <p:sp>
        <p:nvSpPr>
          <p:cNvPr id="4" name="TextBox 10"/>
          <p:cNvSpPr txBox="1">
            <a:spLocks noChangeArrowheads="1"/>
          </p:cNvSpPr>
          <p:nvPr/>
        </p:nvSpPr>
        <p:spPr bwMode="auto">
          <a:xfrm>
            <a:off x="2675322" y="2875141"/>
            <a:ext cx="6240959"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02    </a:t>
            </a:r>
            <a:r>
              <a:rPr lang="zh-CN" altLang="en-US" sz="3600" dirty="0">
                <a:solidFill>
                  <a:schemeClr val="tx1"/>
                </a:solidFill>
                <a:latin typeface="Impact" panose="020B0806030902050204" pitchFamily="34" charset="0"/>
                <a:ea typeface="微软雅黑" panose="020B0503020204020204" charset="-122"/>
              </a:rPr>
              <a:t>经典强化模型</a:t>
            </a:r>
            <a:endParaRPr lang="zh-CN" altLang="en-US" sz="3600" dirty="0">
              <a:solidFill>
                <a:schemeClr val="tx1"/>
              </a:solidFill>
              <a:latin typeface="Impact" panose="020B0806030902050204" pitchFamily="34" charset="0"/>
              <a:ea typeface="微软雅黑" panose="020B0503020204020204" charset="-122"/>
            </a:endParaRP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65480" y="222250"/>
            <a:ext cx="11151870" cy="678180"/>
          </a:xfrm>
        </p:spPr>
        <p:txBody>
          <a:bodyPr/>
          <a:lstStyle/>
          <a:p>
            <a:pPr algn="l"/>
            <a:r>
              <a:rPr lang="zh-CN" altLang="en-US" dirty="0"/>
              <a:t>强化学习的应用</a:t>
            </a:r>
            <a:endParaRPr lang="zh-CN" altLang="en-US" dirty="0"/>
          </a:p>
        </p:txBody>
      </p:sp>
      <p:sp>
        <p:nvSpPr>
          <p:cNvPr id="5" name="内容占位符 4"/>
          <p:cNvSpPr>
            <a:spLocks noGrp="1"/>
          </p:cNvSpPr>
          <p:nvPr>
            <p:ph sz="quarter" idx="13"/>
          </p:nvPr>
        </p:nvSpPr>
        <p:spPr>
          <a:xfrm>
            <a:off x="665480" y="1473200"/>
            <a:ext cx="4603115" cy="4664075"/>
          </a:xfrm>
        </p:spPr>
        <p:txBody>
          <a:bodyPr>
            <a:normAutofit fontScale="60000"/>
          </a:bodyPr>
          <a:lstStyle/>
          <a:p>
            <a:r>
              <a:rPr lang="zh-CN" altLang="en-US" sz="3430" dirty="0"/>
              <a:t>无人驾驶</a:t>
            </a:r>
            <a:endParaRPr lang="en-US" altLang="zh-CN" sz="3430" dirty="0"/>
          </a:p>
          <a:p>
            <a:r>
              <a:rPr lang="zh-CN" altLang="en-US" sz="3430" dirty="0"/>
              <a:t>游戏</a:t>
            </a:r>
            <a:r>
              <a:rPr lang="en-US" altLang="zh-CN" sz="3430" dirty="0"/>
              <a:t>AI</a:t>
            </a:r>
            <a:endParaRPr lang="en-US" altLang="zh-CN" sz="3430" dirty="0"/>
          </a:p>
          <a:p>
            <a:r>
              <a:rPr lang="zh-CN" altLang="en-US" sz="3430" dirty="0"/>
              <a:t>交通灯调度</a:t>
            </a:r>
            <a:endParaRPr lang="en-US" altLang="zh-CN" sz="3430" dirty="0"/>
          </a:p>
          <a:p>
            <a:r>
              <a:rPr lang="zh-CN" altLang="en-US" sz="3430" dirty="0"/>
              <a:t>网约车派单</a:t>
            </a:r>
            <a:endParaRPr lang="en-US" altLang="zh-CN" sz="3430" dirty="0"/>
          </a:p>
          <a:p>
            <a:r>
              <a:rPr lang="zh-CN" altLang="en-US" sz="3430" dirty="0"/>
              <a:t>组合优化</a:t>
            </a:r>
            <a:endParaRPr lang="en-US" altLang="zh-CN" sz="3430" dirty="0"/>
          </a:p>
          <a:p>
            <a:r>
              <a:rPr lang="zh-CN" altLang="en-US" sz="3430" dirty="0"/>
              <a:t>推荐搜索系统</a:t>
            </a:r>
            <a:endParaRPr lang="en-US" altLang="zh-CN" sz="3430" dirty="0"/>
          </a:p>
          <a:p>
            <a:r>
              <a:rPr lang="zh-CN" altLang="en-US" sz="3430" dirty="0"/>
              <a:t>数据中心节能优化</a:t>
            </a:r>
            <a:endParaRPr lang="en-US" altLang="zh-CN" sz="3430" dirty="0"/>
          </a:p>
          <a:p>
            <a:r>
              <a:rPr lang="zh-CN" altLang="en-US" sz="3430" dirty="0"/>
              <a:t>对话系统</a:t>
            </a:r>
            <a:endParaRPr lang="en-US" altLang="zh-CN" sz="3430" dirty="0"/>
          </a:p>
          <a:p>
            <a:r>
              <a:rPr lang="zh-CN" altLang="en-US" sz="3430" dirty="0"/>
              <a:t>机器人控制</a:t>
            </a:r>
            <a:endParaRPr lang="en-US" altLang="zh-CN" sz="3430" dirty="0"/>
          </a:p>
          <a:p>
            <a:r>
              <a:rPr lang="zh-CN" altLang="en-US" sz="3430" dirty="0"/>
              <a:t>路由选路</a:t>
            </a:r>
            <a:endParaRPr lang="en-US" altLang="zh-CN" sz="3430" dirty="0"/>
          </a:p>
          <a:p>
            <a:r>
              <a:rPr lang="zh-CN" altLang="en-US" sz="3430" dirty="0"/>
              <a:t>工业互联网场景</a:t>
            </a:r>
            <a:endParaRPr lang="en-US" altLang="zh-CN" sz="3430" dirty="0"/>
          </a:p>
          <a:p>
            <a:r>
              <a:rPr lang="en-US" altLang="zh-CN" sz="3430" dirty="0"/>
              <a:t>…</a:t>
            </a:r>
            <a:endParaRPr lang="zh-CN" altLang="en-US" sz="343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79879" y="1427122"/>
            <a:ext cx="4426857" cy="442685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对角圆角矩形 6"/>
          <p:cNvSpPr/>
          <p:nvPr/>
        </p:nvSpPr>
        <p:spPr>
          <a:xfrm>
            <a:off x="2028729" y="2828308"/>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10" name="Rectangle 2"/>
          <p:cNvSpPr>
            <a:spLocks noGrp="1" noChangeArrowheads="1"/>
          </p:cNvSpPr>
          <p:nvPr>
            <p:ph type="title"/>
          </p:nvPr>
        </p:nvSpPr>
        <p:spPr>
          <a:xfrm>
            <a:off x="668338" y="235898"/>
            <a:ext cx="11523662" cy="677863"/>
          </a:xfrm>
        </p:spPr>
        <p:txBody>
          <a:bodyPr>
            <a:normAutofit fontScale="90000"/>
          </a:bodyPr>
          <a:lstStyle/>
          <a:p>
            <a:pPr algn="l" eaLnBrk="1" hangingPunct="1"/>
            <a:r>
              <a:rPr lang="en-US" altLang="zh-CN" dirty="0">
                <a:solidFill>
                  <a:schemeClr val="tx1"/>
                </a:solidFill>
              </a:rPr>
              <a:t>2.</a:t>
            </a:r>
            <a:r>
              <a:rPr lang="zh-CN" altLang="en-US" dirty="0">
                <a:solidFill>
                  <a:schemeClr val="tx1"/>
                </a:solidFill>
              </a:rPr>
              <a:t>经典强化模型</a:t>
            </a:r>
            <a:endParaRPr lang="zh-CN" altLang="en-US" dirty="0">
              <a:solidFill>
                <a:schemeClr val="tx1"/>
              </a:solidFill>
            </a:endParaRPr>
          </a:p>
        </p:txBody>
      </p:sp>
      <p:sp>
        <p:nvSpPr>
          <p:cNvPr id="2" name="TextBox 6"/>
          <p:cNvSpPr txBox="1">
            <a:spLocks noChangeArrowheads="1"/>
          </p:cNvSpPr>
          <p:nvPr/>
        </p:nvSpPr>
        <p:spPr bwMode="auto">
          <a:xfrm>
            <a:off x="2675322" y="2073847"/>
            <a:ext cx="5883047"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01     </a:t>
            </a:r>
            <a:r>
              <a:rPr lang="zh-CN" altLang="en-US" sz="3600" dirty="0">
                <a:solidFill>
                  <a:schemeClr val="tx1"/>
                </a:solidFill>
                <a:latin typeface="Impact" panose="020B0806030902050204" pitchFamily="34" charset="0"/>
                <a:ea typeface="微软雅黑" panose="020B0503020204020204" charset="-122"/>
              </a:rPr>
              <a:t>强化模型概述</a:t>
            </a:r>
            <a:endParaRPr lang="zh-CN" altLang="en-US" sz="3600" dirty="0">
              <a:solidFill>
                <a:schemeClr val="tx1"/>
              </a:solidFill>
              <a:latin typeface="Impact" panose="020B0806030902050204" pitchFamily="34" charset="0"/>
              <a:ea typeface="微软雅黑" panose="020B0503020204020204" charset="-122"/>
            </a:endParaRPr>
          </a:p>
        </p:txBody>
      </p:sp>
      <p:sp>
        <p:nvSpPr>
          <p:cNvPr id="4" name="TextBox 10"/>
          <p:cNvSpPr txBox="1">
            <a:spLocks noChangeArrowheads="1"/>
          </p:cNvSpPr>
          <p:nvPr/>
        </p:nvSpPr>
        <p:spPr bwMode="auto">
          <a:xfrm>
            <a:off x="2675322" y="2875141"/>
            <a:ext cx="6240959"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02    </a:t>
            </a:r>
            <a:r>
              <a:rPr lang="zh-CN" altLang="en-US" sz="3600" dirty="0">
                <a:solidFill>
                  <a:schemeClr val="bg1"/>
                </a:solidFill>
                <a:latin typeface="Impact" panose="020B0806030902050204" pitchFamily="34" charset="0"/>
                <a:ea typeface="微软雅黑" panose="020B0503020204020204" charset="-122"/>
              </a:rPr>
              <a:t>经典强化模型</a:t>
            </a:r>
            <a:endParaRPr lang="zh-CN" altLang="en-US" sz="3600" dirty="0">
              <a:solidFill>
                <a:schemeClr val="bg1"/>
              </a:solidFill>
              <a:latin typeface="Impact" panose="020B0806030902050204" pitchFamily="34" charset="0"/>
              <a:ea typeface="微软雅黑" panose="020B0503020204020204" charset="-122"/>
            </a:endParaRPr>
          </a:p>
        </p:txBody>
      </p:sp>
    </p:spTree>
  </p:cSld>
  <p:clrMapOvr>
    <a:masterClrMapping/>
  </p:clrMapOvr>
  <p:transition advTm="8005"/>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180" y="0"/>
            <a:ext cx="9665970" cy="1028700"/>
          </a:xfrm>
        </p:spPr>
        <p:txBody>
          <a:bodyPr/>
          <a:lstStyle/>
          <a:p>
            <a:pPr algn="l"/>
            <a:r>
              <a:rPr lang="en-US" altLang="zh-CN" dirty="0"/>
              <a:t>SARSA</a:t>
            </a:r>
            <a:r>
              <a:rPr lang="zh-CN" altLang="en-US" dirty="0"/>
              <a:t>：在线策略</a:t>
            </a:r>
            <a:r>
              <a:rPr lang="en-US" altLang="zh-CN" dirty="0"/>
              <a:t>(</a:t>
            </a:r>
            <a:r>
              <a:rPr lang="en-US" altLang="zh-CN" dirty="0">
                <a:sym typeface="+mn-ea"/>
              </a:rPr>
              <a:t>on-policy)</a:t>
            </a:r>
            <a:r>
              <a:rPr lang="zh-CN" altLang="en-US" dirty="0"/>
              <a:t>控制</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mc:Choice xmlns:a14="http://schemas.microsoft.com/office/drawing/2010/main" Requires="a14">
          <p:sp>
            <p:nvSpPr>
              <p:cNvPr id="12" name="内容占位符 2"/>
              <p:cNvSpPr txBox="1"/>
              <p:nvPr/>
            </p:nvSpPr>
            <p:spPr>
              <a:xfrm>
                <a:off x="2205738" y="4862791"/>
                <a:ext cx="7593594" cy="1757780"/>
              </a:xfrm>
              <a:prstGeom prst="rect">
                <a:avLst/>
              </a:prstGeom>
            </p:spPr>
            <p:txBody>
              <a:bodyPr vert="horz" lIns="91440" tIns="45720" rIns="91440" bIns="45720" rtlCol="0">
                <a:normAutofit fontScale="8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每个时间步长：</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策略评估：</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𝛼</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𝛾</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策略改进：</a:t>
                </a:r>
                <a:r>
                  <a:rPr lang="el-GR"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ε</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-greedy</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策略改进</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lvl="1" indent="-285750" algn="l">
                  <a:lnSpc>
                    <a:spcPct val="150000"/>
                  </a:lnSpc>
                  <a:spcBef>
                    <a:spcPts val="1000"/>
                  </a:spcBef>
                  <a:buFont typeface="Wingdings" panose="05000000000000000000" pitchFamily="2" charset="2"/>
                  <a:buChar char="p"/>
                </a:pPr>
                <a:r>
                  <a:rPr lang="zh-CN" altLang="en-US" sz="20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不需要重要性采样，因为使用了状态-动作值函数Q而不是使用状态值函数V。</a:t>
                </a:r>
                <a:endParaRPr lang="zh-CN" altLang="en-US" sz="20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lvl="1">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12" name="内容占位符 2"/>
              <p:cNvSpPr txBox="1">
                <a:spLocks noRot="1" noChangeAspect="1" noMove="1" noResize="1" noEditPoints="1" noAdjustHandles="1" noChangeArrowheads="1" noChangeShapeType="1" noTextEdit="1"/>
              </p:cNvSpPr>
              <p:nvPr/>
            </p:nvSpPr>
            <p:spPr>
              <a:xfrm>
                <a:off x="2205738" y="4862791"/>
                <a:ext cx="7593594" cy="1757780"/>
              </a:xfrm>
              <a:prstGeom prst="rect">
                <a:avLst/>
              </a:prstGeom>
              <a:blipFill rotWithShape="1">
                <a:blip r:embed="rId1"/>
                <a:stretch>
                  <a:fillRect l="-5" t="-34" b="-38687"/>
                </a:stretch>
              </a:blipFill>
            </p:spPr>
            <p:txBody>
              <a:bodyPr/>
              <a:lstStyle/>
              <a:p>
                <a:r>
                  <a:rPr lang="zh-CN" altLang="en-US">
                    <a:noFill/>
                  </a:rPr>
                  <a:t> </a:t>
                </a:r>
              </a:p>
            </p:txBody>
          </p:sp>
        </mc:Fallback>
      </mc:AlternateContent>
      <p:pic>
        <p:nvPicPr>
          <p:cNvPr id="6" name="图片 4"/>
          <p:cNvPicPr>
            <a:picLocks noChangeAspect="1"/>
          </p:cNvPicPr>
          <p:nvPr/>
        </p:nvPicPr>
        <p:blipFill>
          <a:blip r:embed="rId2"/>
          <a:stretch>
            <a:fillRect/>
          </a:stretch>
        </p:blipFill>
        <p:spPr>
          <a:xfrm>
            <a:off x="3752850" y="1443355"/>
            <a:ext cx="4862830" cy="3205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705" y="0"/>
            <a:ext cx="9656445" cy="1028700"/>
          </a:xfrm>
        </p:spPr>
        <p:txBody>
          <a:bodyPr/>
          <a:lstStyle/>
          <a:p>
            <a:pPr algn="l">
              <a:buClrTx/>
              <a:buSzTx/>
              <a:buFontTx/>
            </a:pPr>
            <a:r>
              <a:rPr lang="zh-CN" altLang="en-US" dirty="0">
                <a:solidFill>
                  <a:schemeClr val="tx1"/>
                </a:solidFill>
              </a:rPr>
              <a:t>多步Sarsa</a:t>
            </a:r>
            <a:endParaRPr lang="zh-CN" altLang="en-US" dirty="0">
              <a:solidFill>
                <a:schemeClr val="tx1"/>
              </a:solidFill>
            </a:endParaRPr>
          </a:p>
        </p:txBody>
      </p:sp>
      <p:sp>
        <p:nvSpPr>
          <p:cNvPr id="8" name="内容占位符 2"/>
          <p:cNvSpPr txBox="1"/>
          <p:nvPr/>
        </p:nvSpPr>
        <p:spPr>
          <a:xfrm>
            <a:off x="2026443" y="1497856"/>
            <a:ext cx="8137922" cy="82792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类似多步</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，我们有：</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图片 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475479" y="2550790"/>
            <a:ext cx="6663233" cy="244145"/>
          </a:xfrm>
          <a:prstGeom prst="rect">
            <a:avLst/>
          </a:prstGeom>
        </p:spPr>
      </p:pic>
      <p:pic>
        <p:nvPicPr>
          <p:cNvPr id="10" name="图片 9"/>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475479" y="3707014"/>
            <a:ext cx="6129680" cy="2276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705" y="0"/>
            <a:ext cx="9656445" cy="1028700"/>
          </a:xfrm>
        </p:spPr>
        <p:txBody>
          <a:bodyPr/>
          <a:lstStyle/>
          <a:p>
            <a:pPr algn="l">
              <a:buClrTx/>
              <a:buSzTx/>
              <a:buFontTx/>
            </a:pPr>
            <a:r>
              <a:rPr lang="zh-CN" altLang="en-US" dirty="0">
                <a:solidFill>
                  <a:schemeClr val="tx1"/>
                </a:solidFill>
              </a:rPr>
              <a:t>Q</a:t>
            </a:r>
            <a:r>
              <a:rPr lang="en-US" altLang="zh-CN" dirty="0">
                <a:solidFill>
                  <a:schemeClr val="tx1"/>
                </a:solidFill>
              </a:rPr>
              <a:t>Learning</a:t>
            </a:r>
            <a:r>
              <a:rPr lang="zh-CN" altLang="en-US" dirty="0">
                <a:solidFill>
                  <a:schemeClr val="tx1"/>
                </a:solidFill>
              </a:rPr>
              <a:t>：离线策略</a:t>
            </a:r>
            <a:r>
              <a:rPr lang="en-US" altLang="zh-CN" dirty="0">
                <a:solidFill>
                  <a:schemeClr val="tx1"/>
                </a:solidFill>
              </a:rPr>
              <a:t>(</a:t>
            </a:r>
            <a:r>
              <a:rPr lang="zh-CN" altLang="en-US" dirty="0">
                <a:solidFill>
                  <a:schemeClr val="tx1"/>
                </a:solidFill>
                <a:sym typeface="+mn-ea"/>
              </a:rPr>
              <a:t>off-policy</a:t>
            </a:r>
            <a:r>
              <a:rPr lang="en-US" altLang="zh-CN" dirty="0">
                <a:solidFill>
                  <a:schemeClr val="tx1"/>
                </a:solidFill>
                <a:sym typeface="+mn-ea"/>
              </a:rPr>
              <a:t>)</a:t>
            </a:r>
            <a:r>
              <a:rPr lang="zh-CN" altLang="en-US" dirty="0">
                <a:solidFill>
                  <a:schemeClr val="tx1"/>
                </a:solidFill>
              </a:rPr>
              <a:t>控制</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12" name="内容占位符 2"/>
              <p:cNvSpPr txBox="1"/>
              <p:nvPr/>
            </p:nvSpPr>
            <p:spPr>
              <a:xfrm>
                <a:off x="687070" y="1209675"/>
                <a:ext cx="10847070" cy="5236845"/>
              </a:xfrm>
              <a:prstGeom prst="rect">
                <a:avLst/>
              </a:prstGeom>
            </p:spPr>
            <p:txBody>
              <a:bodyPr vert="horz" lIns="91440" tIns="45720" rIns="91440" bIns="45720" rtlCol="0">
                <a:normAutofit lnSpcReduction="2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altLang="zh-CN" b="0" i="1"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i="1"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b="0" i="1"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𝛼</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𝛾</m:t>
                      </m:r>
                      <m:func>
                        <m:funcPr>
                          <m:ctrlP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limLow>
                            <m:limLowPr>
                              <m:ctrlP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sSup>
                                <m:sSupPr>
                                  <m:ctrlP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lim>
                          </m:limLow>
                        </m:fName>
                        <m:e>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e>
                          </m:d>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e>
                      </m:func>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m:oMathPara>
                </a14:m>
                <a:endPar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endParaRPr>
              </a:p>
              <a:p>
                <a:pPr marL="0" indent="0">
                  <a:lnSpc>
                    <a:spcPct val="150000"/>
                  </a:lnSpc>
                  <a:buNone/>
                </a:pPr>
                <a: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a:t>          </a:t>
                </a:r>
                <a:r>
                  <a:rPr lang="zh-CN" altLang="en-US" sz="2000" dirty="0">
                    <a:sym typeface="+mn-ea"/>
                  </a:rPr>
                  <a:t>优化目标为最小化</a:t>
                </a:r>
                <a:r>
                  <a:rPr lang="en-US" altLang="zh-CN" sz="2000" dirty="0">
                    <a:sym typeface="+mn-ea"/>
                  </a:rPr>
                  <a:t>TD error</a:t>
                </a:r>
                <a:r>
                  <a:rPr lang="zh-CN" altLang="en-US" sz="2000" dirty="0">
                    <a:sym typeface="+mn-ea"/>
                  </a:rPr>
                  <a:t>。</a:t>
                </a:r>
                <a:endParaRPr lang="en-US" altLang="zh-CN" sz="2000" dirty="0">
                  <a:sym typeface="+mn-ea"/>
                </a:endParaRPr>
              </a:p>
              <a:p>
                <a:pPr marL="0" indent="0">
                  <a:lnSpc>
                    <a:spcPct val="150000"/>
                  </a:lnSpc>
                  <a:buNone/>
                </a:pP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同样不需要重要性采样，因为使用了状态</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动作值函数</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Q</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而不是使用状态值函数</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V</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12" name="内容占位符 2"/>
              <p:cNvSpPr txBox="1">
                <a:spLocks noRot="1" noChangeAspect="1" noMove="1" noResize="1" noEditPoints="1" noAdjustHandles="1" noChangeArrowheads="1" noChangeShapeType="1" noTextEdit="1"/>
              </p:cNvSpPr>
              <p:nvPr/>
            </p:nvSpPr>
            <p:spPr>
              <a:xfrm>
                <a:off x="687070" y="1209675"/>
                <a:ext cx="10847070" cy="523684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7860" y="0"/>
            <a:ext cx="9686290" cy="1028700"/>
          </a:xfrm>
        </p:spPr>
        <p:txBody>
          <a:bodyPr/>
          <a:lstStyle/>
          <a:p>
            <a:pPr algn="l"/>
            <a:r>
              <a:rPr lang="en-US" altLang="zh-CN" dirty="0"/>
              <a:t>DynaQ</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mc:Choice xmlns:a14="http://schemas.microsoft.com/office/drawing/2010/main" Requires="a14">
          <p:sp>
            <p:nvSpPr>
              <p:cNvPr id="8" name="内容占位符 2"/>
              <p:cNvSpPr txBox="1"/>
              <p:nvPr/>
            </p:nvSpPr>
            <p:spPr>
              <a:xfrm>
                <a:off x="2026442" y="1298636"/>
                <a:ext cx="8137922" cy="827923"/>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CN" i="1" dirty="0" smtClean="0">
                        <a:latin typeface="Cambria Math" panose="02040503050406030204" pitchFamily="18" charset="0"/>
                      </a:rPr>
                      <m:t>𝑀𝑜𝑑𝑒𝑙</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𝑠</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a:t>
                </a:r>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rPr>
                      <m:t>𝑠</m:t>
                    </m:r>
                    <m:r>
                      <a:rPr lang="en-US" altLang="zh-CN" i="1" dirty="0">
                        <a:latin typeface="Cambria Math" panose="02040503050406030204" pitchFamily="18" charset="0"/>
                      </a:rPr>
                      <m:t>, </m:t>
                    </m:r>
                    <m:r>
                      <a:rPr lang="en-US" altLang="zh-CN" i="1" dirty="0">
                        <a:latin typeface="Cambria Math" panose="02040503050406030204" pitchFamily="18" charset="0"/>
                      </a:rPr>
                      <m:t>𝑎</m:t>
                    </m:r>
                    <m:r>
                      <a:rPr lang="en-US" altLang="zh-CN" i="1" dirty="0" smtClean="0">
                        <a:latin typeface="Cambria Math" panose="02040503050406030204" pitchFamily="18" charset="0"/>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对的下一个状态和奖励 </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步骤</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(5),(6)</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去掉就是</a:t>
                </a:r>
                <a14:m>
                  <m:oMath xmlns:m="http://schemas.openxmlformats.org/officeDocument/2006/math">
                    <m:r>
                      <a:rPr lang="en-US" altLang="zh-CN" i="1" dirty="0" smtClean="0">
                        <a:latin typeface="Cambria Math" panose="02040503050406030204" pitchFamily="18" charset="0"/>
                      </a:rPr>
                      <m:t>𝑄</m:t>
                    </m:r>
                  </m:oMath>
                </a14:m>
                <a:r>
                  <a:rPr lang="en-US" altLang="zh-CN" i="1" dirty="0" smtClean="0">
                    <a:latin typeface="Cambria Math" panose="02040503050406030204" pitchFamily="18" charset="0"/>
                    <a:sym typeface="+mn-ea"/>
                  </a:rPr>
                  <a:t>Learning</a:t>
                </a:r>
                <a:endParaRPr lang="en-US" altLang="zh-CN" i="1" dirty="0" smtClean="0">
                  <a:latin typeface="Cambria Math" panose="02040503050406030204" pitchFamily="18" charset="0"/>
                </a:endParaRPr>
              </a:p>
            </p:txBody>
          </p:sp>
        </mc:Choice>
        <mc:Fallback>
          <p:sp>
            <p:nvSpPr>
              <p:cNvPr id="8" name="内容占位符 2"/>
              <p:cNvSpPr txBox="1">
                <a:spLocks noRot="1" noChangeAspect="1" noMove="1" noResize="1" noEditPoints="1" noAdjustHandles="1" noChangeArrowheads="1" noChangeShapeType="1" noTextEdit="1"/>
              </p:cNvSpPr>
              <p:nvPr/>
            </p:nvSpPr>
            <p:spPr>
              <a:xfrm>
                <a:off x="2026442" y="1298636"/>
                <a:ext cx="8137922" cy="827923"/>
              </a:xfrm>
              <a:prstGeom prst="rect">
                <a:avLst/>
              </a:prstGeom>
              <a:blipFill rotWithShape="1">
                <a:blip r:embed="rId1"/>
                <a:stretch>
                  <a:fillRect l="-2" t="-7" r="7" b="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圆角 6"/>
              <p:cNvSpPr/>
              <p:nvPr/>
            </p:nvSpPr>
            <p:spPr>
              <a:xfrm>
                <a:off x="2381991" y="2396495"/>
                <a:ext cx="7136316" cy="3746610"/>
              </a:xfrm>
              <a:prstGeom prst="roundRect">
                <a:avLst>
                  <a:gd name="adj" fmla="val 5023"/>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1600" dirty="0">
                    <a:solidFill>
                      <a:schemeClr val="tx1"/>
                    </a:solidFill>
                    <a:ea typeface="阿里巴巴普惠体 B" panose="00020600040101010101"/>
                  </a:rPr>
                  <a:t>算法</a:t>
                </a:r>
                <a:r>
                  <a:rPr lang="en-US" altLang="zh-CN" sz="1600" dirty="0">
                    <a:solidFill>
                      <a:schemeClr val="tx1"/>
                    </a:solidFill>
                    <a:ea typeface="阿里巴巴普惠体 B" panose="00020600040101010101"/>
                  </a:rPr>
                  <a:t>: </a:t>
                </a:r>
                <a14:m>
                  <m:oMath xmlns:m="http://schemas.openxmlformats.org/officeDocument/2006/math">
                    <m:r>
                      <a:rPr lang="en-US" altLang="zh-CN" sz="1600" b="1" i="0" smtClean="0">
                        <a:solidFill>
                          <a:schemeClr val="tx1"/>
                        </a:solidFill>
                        <a:latin typeface="Cambria Math" panose="02040503050406030204" pitchFamily="18" charset="0"/>
                        <a:ea typeface="阿里巴巴普惠体 B" panose="00020600040101010101"/>
                      </a:rPr>
                      <m:t>𝐃𝐲𝐧𝐚</m:t>
                    </m:r>
                    <m:r>
                      <a:rPr lang="en-US" altLang="zh-CN" sz="1600" b="1" i="0">
                        <a:solidFill>
                          <a:schemeClr val="tx1"/>
                        </a:solidFill>
                        <a:latin typeface="Cambria Math" panose="02040503050406030204" pitchFamily="18" charset="0"/>
                        <a:ea typeface="阿里巴巴普惠体 B" panose="00020600040101010101"/>
                      </a:rPr>
                      <m:t>−</m:t>
                    </m:r>
                    <m:r>
                      <a:rPr lang="en-US" altLang="zh-CN" sz="1600" b="1" i="0" smtClean="0">
                        <a:solidFill>
                          <a:schemeClr val="tx1"/>
                        </a:solidFill>
                        <a:latin typeface="Cambria Math" panose="02040503050406030204" pitchFamily="18" charset="0"/>
                        <a:ea typeface="阿里巴巴普惠体 B" panose="00020600040101010101"/>
                      </a:rPr>
                      <m:t>𝐐</m:t>
                    </m:r>
                  </m:oMath>
                </a14:m>
                <a:endParaRPr lang="en-US" altLang="zh-CN" sz="1600" b="1" dirty="0">
                  <a:solidFill>
                    <a:schemeClr val="tx1"/>
                  </a:solidFill>
                  <a:ea typeface="阿里巴巴普惠体 B" panose="00020600040101010101"/>
                </a:endParaRPr>
              </a:p>
              <a:p>
                <a:pPr algn="just">
                  <a:spcAft>
                    <a:spcPts val="0"/>
                  </a:spcAft>
                </a:pPr>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对于所有的</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zh-CN" altLang="zh-CN" sz="1600" kern="100">
                        <a:solidFill>
                          <a:schemeClr val="tx1"/>
                        </a:solidFill>
                        <a:latin typeface="Cambria Math" panose="02040503050406030204" pitchFamily="18" charset="0"/>
                        <a:ea typeface="阿里巴巴普惠体 R" panose="00020600040101010101" pitchFamily="18" charset="-122"/>
                        <a:cs typeface="Times New Roman" panose="02020603050405020304" pitchFamily="18" charset="0"/>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𝒮</m:t>
                    </m:r>
                  </m:oMath>
                </a14:m>
                <a:r>
                  <a:rPr lang="zh-CN"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zh-CN" altLang="zh-CN" sz="1600" kern="100">
                        <a:solidFill>
                          <a:schemeClr val="tx1"/>
                        </a:solidFill>
                        <a:latin typeface="Cambria Math" panose="02040503050406030204" pitchFamily="18" charset="0"/>
                        <a:ea typeface="阿里巴巴普惠体 R" panose="00020600040101010101" pitchFamily="18" charset="-122"/>
                        <a:cs typeface="Times New Roman" panose="02020603050405020304" pitchFamily="18" charset="0"/>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𝒜</m:t>
                    </m:r>
                    <m:d>
                      <m:d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d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e>
                    </m:d>
                    <m:r>
                      <a:rPr lang="zh-CN" altLang="en-US"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初始化值函数</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和模型</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𝑀𝑜𝑑𝑒𝑙</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just">
                  <a:spcAft>
                    <a:spcPts val="0"/>
                  </a:spcAft>
                </a:pPr>
                <a:r>
                  <a:rPr lang="zh-CN"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重复以下步骤</a:t>
                </a:r>
                <a:r>
                  <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gn="just">
                  <a:buFont typeface="+mj-lt"/>
                  <a:buAutoNum type="arabicPeriod"/>
                </a:pPr>
                <a:r>
                  <a:rPr lang="zh-CN" altLang="en-US" sz="1600" kern="100" dirty="0">
                    <a:solidFill>
                      <a:schemeClr val="tx1"/>
                    </a:solidFill>
                    <a:ea typeface="阿里巴巴普惠体 R" panose="00020600040101010101" pitchFamily="18" charset="-122"/>
                    <a:cs typeface="阿里巴巴普惠体 R" panose="00020600040101010101" pitchFamily="18" charset="-122"/>
                  </a:rPr>
                  <a:t>令</a:t>
                </a:r>
                <a14:m>
                  <m:oMath xmlns:m="http://schemas.openxmlformats.org/officeDocument/2006/math">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当前</m:t>
                    </m:r>
                  </m:oMath>
                </a14:m>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（非终止）状态</a:t>
                </a:r>
                <a:endPar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gn="just">
                  <a:buFont typeface="+mj-lt"/>
                  <a:buAutoNum type="arabicPeriod"/>
                </a:pPr>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令</a:t>
                </a:r>
                <a14:m>
                  <m:oMath xmlns:m="http://schemas.openxmlformats.org/officeDocument/2006/math">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𝜖</m:t>
                    </m:r>
                  </m:oMath>
                </a14:m>
                <a:r>
                  <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600" i="1"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greedy</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zh-CN" sz="1600" i="1"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gn="just">
                  <a:buFont typeface="+mj-lt"/>
                  <a:buAutoNum type="arabicPeriod"/>
                </a:pPr>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做动作</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oMath>
                </a14:m>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；得到奖励</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𝑅</m:t>
                    </m:r>
                    <m:r>
                      <a:rPr lang="zh-CN" altLang="en-US"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和</m:t>
                    </m:r>
                  </m:oMath>
                </a14:m>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a:t>
                </a:r>
                <a14:m>
                  <m:oMath xmlns:m="http://schemas.openxmlformats.org/officeDocument/2006/math">
                    <m:sSup>
                      <m:sSup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sSup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e>
                      <m:sup>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oMath>
                </a14:m>
                <a:endPar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gn="just">
                  <a:buFont typeface="+mj-lt"/>
                  <a:buAutoNum type="arabicPeriod"/>
                </a:pPr>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令</a:t>
                </a:r>
                <a14:m>
                  <m:oMath xmlns:m="http://schemas.openxmlformats.org/officeDocument/2006/math">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d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d>
                    <m:r>
                      <a:rPr lang="zh-CN" altLang="zh-CN" sz="1600" kern="100">
                        <a:solidFill>
                          <a:schemeClr val="tx1"/>
                        </a:solidFill>
                        <a:latin typeface="Cambria Math" panose="02040503050406030204" pitchFamily="18" charset="0"/>
                        <a:ea typeface="阿里巴巴普惠体 R" panose="00020600040101010101" pitchFamily="18" charset="-122"/>
                        <a:cs typeface="Times New Roman" panose="02020603050405020304" pitchFamily="18" charset="0"/>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d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d>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𝛼</m:t>
                    </m:r>
                    <m:d>
                      <m:dPr>
                        <m:begChr m:val="["/>
                        <m:endChr m:val="]"/>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d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𝑅</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𝛾</m:t>
                        </m:r>
                        <m:func>
                          <m:func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funcPr>
                          <m:fName>
                            <m:limLow>
                              <m:limLow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limLowPr>
                              <m:e>
                                <m:r>
                                  <m:rPr>
                                    <m:sty m:val="p"/>
                                  </m:rPr>
                                  <a:rPr lang="en-US" altLang="zh-CN" sz="1600"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lim>
                            </m:limLow>
                          </m:fName>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e>
                        </m:func>
                        <m:d>
                          <m:d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dPr>
                          <m:e>
                            <m:sSup>
                              <m:sSup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sSup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e>
                              <m:sup>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d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d>
                      </m:e>
                    </m:d>
                  </m:oMath>
                </a14:m>
                <a:endPar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gn="just">
                  <a:buFont typeface="+mj-lt"/>
                  <a:buAutoNum type="arabicPeriod"/>
                </a:pPr>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令</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𝑀𝑜𝑑𝑒𝑙</m:t>
                    </m:r>
                    <m:d>
                      <m:dPr>
                        <m:ctrlP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d>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𝑅</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gn="just">
                  <a:buFont typeface="+mj-lt"/>
                  <a:buAutoNum type="arabicPeriod"/>
                </a:pPr>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重复以下步骤</a:t>
                </a:r>
                <a:r>
                  <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n</a:t>
                </a:r>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次</a:t>
                </a:r>
                <a:r>
                  <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257300" lvl="2" indent="-342900" algn="just">
                  <a:buAutoNum type="alphaLcPeriod"/>
                </a:pPr>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令</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随机采样之前见过的状态</a:t>
                </a:r>
                <a:endPar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257300" lvl="2" indent="-342900" algn="just">
                  <a:buAutoNum type="alphaLcPeriod"/>
                </a:pPr>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令</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随机采样之前在状态</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oMath>
                </a14:m>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做过的动作</a:t>
                </a:r>
                <a:endPar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257300" lvl="2" indent="-342900" algn="just">
                  <a:buAutoNum type="alphaLcPeriod"/>
                </a:pPr>
                <a:r>
                  <a:rPr lang="zh-CN" altLang="en-US"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令</a:t>
                </a:r>
                <a14:m>
                  <m:oMath xmlns:m="http://schemas.openxmlformats.org/officeDocument/2006/math">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𝑅</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zh-CN" sz="1600" kern="100" dirty="0">
                    <a:solidFill>
                      <a:schemeClr val="tx1"/>
                    </a:solidFill>
                    <a:ea typeface="Cambria Math" panose="02040503050406030204" pitchFamily="18" charset="0"/>
                    <a:cs typeface="阿里巴巴普惠体 R" panose="00020600040101010101" pitchFamily="18" charset="-122"/>
                  </a:rPr>
                  <a:t> </a:t>
                </a:r>
                <a14:m>
                  <m:oMath xmlns:m="http://schemas.openxmlformats.org/officeDocument/2006/math">
                    <m:sSup>
                      <m:sSup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sSup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e>
                      <m:sup>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𝑀𝑜𝑑𝑒𝑙</m:t>
                    </m:r>
                    <m:d>
                      <m:dPr>
                        <m:ctrlP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b="0" i="1" kern="10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d>
                  </m:oMath>
                </a14:m>
                <a:endParaRPr lang="en-US" altLang="zh-CN" sz="1600" b="0" i="1" kern="100"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endParaRPr>
              </a:p>
              <a:p>
                <a:pPr marL="1257300" lvl="2" indent="-342900" algn="just">
                  <a:buAutoNum type="alphaLcPeriod"/>
                </a:pPr>
                <a14:m>
                  <m:oMath xmlns:m="http://schemas.openxmlformats.org/officeDocument/2006/math">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d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d>
                    <m:r>
                      <a:rPr lang="zh-CN" altLang="zh-CN" sz="1600" kern="100">
                        <a:solidFill>
                          <a:schemeClr val="tx1"/>
                        </a:solidFill>
                        <a:latin typeface="Cambria Math" panose="02040503050406030204" pitchFamily="18" charset="0"/>
                        <a:ea typeface="阿里巴巴普惠体 R" panose="00020600040101010101" pitchFamily="18" charset="-122"/>
                        <a:cs typeface="Times New Roman" panose="02020603050405020304" pitchFamily="18" charset="0"/>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d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d>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𝛼</m:t>
                    </m:r>
                    <m:d>
                      <m:dPr>
                        <m:begChr m:val="["/>
                        <m:endChr m:val="]"/>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d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𝑅</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𝛾</m:t>
                        </m:r>
                        <m:func>
                          <m:func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funcPr>
                          <m:fName>
                            <m:limLow>
                              <m:limLow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limLowPr>
                              <m:e>
                                <m:r>
                                  <m:rPr>
                                    <m:sty m:val="p"/>
                                  </m:rPr>
                                  <a:rPr lang="en-US" altLang="zh-CN" sz="1600"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lim>
                            </m:limLow>
                          </m:fName>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e>
                        </m:func>
                        <m:d>
                          <m:d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dPr>
                          <m:e>
                            <m:sSup>
                              <m:sSup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sSup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e>
                              <m:sup>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zh-CN" altLang="zh-CN" sz="1600" i="1" kern="100">
                                <a:solidFill>
                                  <a:schemeClr val="tx1"/>
                                </a:solidFill>
                                <a:latin typeface="Cambria Math" panose="02040503050406030204" pitchFamily="18" charset="0"/>
                                <a:ea typeface="Cambria Math" panose="02040503050406030204" pitchFamily="18" charset="0"/>
                                <a:cs typeface="阿里巴巴普惠体 R" panose="00020600040101010101" pitchFamily="18" charset="-122"/>
                              </a:rPr>
                            </m:ctrlPr>
                          </m:dPr>
                          <m:e>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𝑆</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600" i="1" kern="10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d>
                      </m:e>
                    </m:d>
                  </m:oMath>
                </a14:m>
                <a:endParaRPr lang="en-US" altLang="zh-CN" sz="1600" kern="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7" name="矩形: 圆角 6"/>
              <p:cNvSpPr>
                <a:spLocks noRot="1" noChangeAspect="1" noMove="1" noResize="1" noEditPoints="1" noAdjustHandles="1" noChangeArrowheads="1" noChangeShapeType="1" noTextEdit="1"/>
              </p:cNvSpPr>
              <p:nvPr/>
            </p:nvSpPr>
            <p:spPr>
              <a:xfrm>
                <a:off x="2381991" y="2396495"/>
                <a:ext cx="7136316" cy="3746610"/>
              </a:xfrm>
              <a:prstGeom prst="roundRect">
                <a:avLst>
                  <a:gd name="adj" fmla="val 5023"/>
                </a:avLst>
              </a:prstGeom>
              <a:blipFill rotWithShape="1">
                <a:blip r:embed="rId2"/>
                <a:stretch>
                  <a:fillRect l="-402" t="-780" r="-1153" b="-2200"/>
                </a:stretch>
              </a:blip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385" y="0"/>
            <a:ext cx="9676765" cy="1028700"/>
          </a:xfrm>
        </p:spPr>
        <p:txBody>
          <a:bodyPr/>
          <a:lstStyle/>
          <a:p>
            <a:pPr algn="l">
              <a:buClrTx/>
              <a:buSzTx/>
              <a:buFontTx/>
            </a:pPr>
            <a:r>
              <a:rPr lang="zh-CN" altLang="en-US">
                <a:solidFill>
                  <a:schemeClr val="tx1"/>
                </a:solidFill>
              </a:rPr>
              <a:t>深度Q网络（DQN）</a:t>
            </a:r>
            <a:endParaRPr lang="zh-CN" altLang="en-US">
              <a:solidFill>
                <a:schemeClr val="tx1"/>
              </a:solidFill>
            </a:endParaRPr>
          </a:p>
        </p:txBody>
      </p:sp>
      <p:sp>
        <p:nvSpPr>
          <p:cNvPr id="5" name="文本占位符 3 1"/>
          <p:cNvSpPr txBox="1"/>
          <p:nvPr/>
        </p:nvSpPr>
        <p:spPr>
          <a:xfrm>
            <a:off x="2026444" y="1374739"/>
            <a:ext cx="1363301"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直观想法</a:t>
            </a:r>
            <a:endPar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mc:Choice xmlns:a14="http://schemas.microsoft.com/office/drawing/2010/main" Requires="a14">
          <p:sp>
            <p:nvSpPr>
              <p:cNvPr id="8" name="内容占位符 2 1"/>
              <p:cNvSpPr txBox="1"/>
              <p:nvPr/>
            </p:nvSpPr>
            <p:spPr>
              <a:xfrm>
                <a:off x="2026285" y="1938655"/>
                <a:ext cx="8207375" cy="16084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使用神经网络来逼近上述 </a:t>
                </a:r>
                <a14:m>
                  <m:oMath xmlns:m="http://schemas.openxmlformats.org/officeDocument/2006/math">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lvl="1" indent="-285750" algn="l">
                  <a:spcBef>
                    <a:spcPts val="1000"/>
                  </a:spcBef>
                  <a:buFont typeface="Wingdings" panose="05000000000000000000" pitchFamily="2" charset="2"/>
                  <a:buChar char="p"/>
                </a:pP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算法不稳定</a:t>
                </a:r>
                <a:endPar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连续采样得到的</a:t>
                </a:r>
                <a14:m>
                  <m:oMath xmlns:m="http://schemas.openxmlformats.org/officeDocument/2006/math">
                    <m:r>
                      <a:rPr lang="pt-BR"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pt-BR"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pt-BR"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pt-BR"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pt-BR"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pt-BR"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pt-BR"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pt-BR"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pt-BR"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pt-BR"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pt-BR" altLang="zh-CN"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pt-BR" altLang="zh-CN"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不满足独立分布。</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的频繁更新。</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8" name="内容占位符 2 1"/>
              <p:cNvSpPr txBox="1">
                <a:spLocks noRot="1" noChangeAspect="1" noMove="1" noResize="1" noEditPoints="1" noAdjustHandles="1" noChangeArrowheads="1" noChangeShapeType="1" noTextEdit="1"/>
              </p:cNvSpPr>
              <p:nvPr/>
            </p:nvSpPr>
            <p:spPr>
              <a:xfrm>
                <a:off x="2026285" y="1938655"/>
                <a:ext cx="8207375" cy="1608455"/>
              </a:xfrm>
              <a:prstGeom prst="rect">
                <a:avLst/>
              </a:prstGeom>
              <a:blipFill rotWithShape="1">
                <a:blip r:embed="rId1"/>
                <a:stretch>
                  <a:fillRect/>
                </a:stretch>
              </a:blipFill>
            </p:spPr>
            <p:txBody>
              <a:bodyPr/>
              <a:lstStyle/>
              <a:p>
                <a:r>
                  <a:rPr lang="zh-CN" altLang="en-US">
                    <a:noFill/>
                  </a:rPr>
                  <a:t> </a:t>
                </a:r>
              </a:p>
            </p:txBody>
          </p:sp>
        </mc:Fallback>
      </mc:AlternateContent>
      <p:sp>
        <p:nvSpPr>
          <p:cNvPr id="9" name="文本占位符 3 2"/>
          <p:cNvSpPr txBox="1"/>
          <p:nvPr/>
        </p:nvSpPr>
        <p:spPr>
          <a:xfrm>
            <a:off x="2026442" y="3688278"/>
            <a:ext cx="1363303"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解决办法</a:t>
            </a:r>
            <a:endPar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mc:Choice xmlns:a14="http://schemas.microsoft.com/office/drawing/2010/main" Requires="a14">
          <p:sp>
            <p:nvSpPr>
              <p:cNvPr id="10" name="内容占位符 2 2"/>
              <p:cNvSpPr txBox="1"/>
              <p:nvPr/>
            </p:nvSpPr>
            <p:spPr>
              <a:xfrm>
                <a:off x="2026285" y="4264660"/>
                <a:ext cx="8317865" cy="1949450"/>
              </a:xfrm>
              <a:prstGeom prst="rect">
                <a:avLst/>
              </a:prstGeom>
            </p:spPr>
            <p:txBody>
              <a:bodyPr vert="horz" lIns="91440" tIns="45720" rIns="91440" bIns="45720" rtlCol="0">
                <a:normAutofit fontScale="9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经验回放</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457200">
                  <a:buNone/>
                </a:pPr>
                <a:r>
                  <a:rPr lang="zh-CN" altLang="en-US"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sym typeface="+mn-ea"/>
                  </a:rPr>
                  <a:t>这样做可以避免在近期经验上过拟合</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lvl="2" indent="-285750" algn="l">
                  <a:spcBef>
                    <a:spcPts val="1000"/>
                  </a:spcBef>
                  <a:buFont typeface="Wingdings" panose="05000000000000000000" pitchFamily="2" charset="2"/>
                  <a:buChar char="p"/>
                </a:pP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使用双网络结构</a:t>
                </a:r>
                <a:endPar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2" indent="457200" algn="l">
                  <a:spcBef>
                    <a:spcPts val="1000"/>
                  </a:spcBef>
                  <a:buFont typeface="Wingdings" panose="05000000000000000000" pitchFamily="2" charset="2"/>
                  <a:buNone/>
                </a:pPr>
                <a:r>
                  <a:rPr lang="zh-CN" altLang="en-US" sz="2000"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a:t>评估网络（evaluation network，</a:t>
                </a:r>
                <a:r>
                  <a:rPr lang="zh-CN" altLang="en-US" sz="2000"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sym typeface="+mn-ea"/>
                  </a:rPr>
                  <a:t>通过标准的反向传播算法进行更新</a:t>
                </a:r>
                <a:r>
                  <a:rPr lang="zh-CN" altLang="en-US" sz="2000"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a:t>）和目标网络（target network，</a:t>
                </a:r>
                <a:r>
                  <a:rPr lang="zh-CN" altLang="en-US" sz="2000"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sym typeface="+mn-ea"/>
                  </a:rPr>
                  <a:t>仅在评估网络</a:t>
                </a:r>
                <a14:m>
                  <m:oMath xmlns:m="http://schemas.openxmlformats.org/officeDocument/2006/math">
                    <m:r>
                      <a:rPr lang="zh-CN" altLang="en-US" sz="2000"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每</m:t>
                    </m:r>
                  </m:oMath>
                </a14:m>
                <a:r>
                  <a:rPr lang="zh-CN" altLang="en-US" sz="2000"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sym typeface="+mn-ea"/>
                  </a:rPr>
                  <a:t>更新</a:t>
                </a:r>
                <a14:m>
                  <m:oMath xmlns:m="http://schemas.openxmlformats.org/officeDocument/2006/math">
                    <m:r>
                      <a:rPr lang="zh-CN" altLang="en-US" sz="2000"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𝐶</m:t>
                    </m:r>
                  </m:oMath>
                </a14:m>
                <a:r>
                  <a:rPr lang="zh-CN" altLang="en-US" sz="2000"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sym typeface="+mn-ea"/>
                  </a:rPr>
                  <a:t>步后进行更新</a:t>
                </a:r>
                <a:r>
                  <a:rPr lang="zh-CN" altLang="en-US" sz="2000"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a:t>）</a:t>
                </a:r>
                <a:endParaRPr lang="zh-CN" altLang="en-US" sz="2000" dirty="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endParaRPr>
              </a:p>
            </p:txBody>
          </p:sp>
        </mc:Choice>
        <mc:Fallback>
          <p:sp>
            <p:nvSpPr>
              <p:cNvPr id="10" name="内容占位符 2 2"/>
              <p:cNvSpPr txBox="1">
                <a:spLocks noRot="1" noChangeAspect="1" noMove="1" noResize="1" noEditPoints="1" noAdjustHandles="1" noChangeArrowheads="1" noChangeShapeType="1" noTextEdit="1"/>
              </p:cNvSpPr>
              <p:nvPr/>
            </p:nvSpPr>
            <p:spPr>
              <a:xfrm>
                <a:off x="2026285" y="4264660"/>
                <a:ext cx="8317865" cy="194945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8660" y="0"/>
            <a:ext cx="9635490" cy="1028700"/>
          </a:xfrm>
        </p:spPr>
        <p:txBody>
          <a:bodyPr/>
          <a:lstStyle/>
          <a:p>
            <a:pPr algn="l">
              <a:buClrTx/>
              <a:buSzTx/>
              <a:buFontTx/>
            </a:pPr>
            <a:r>
              <a:rPr lang="zh-CN" altLang="en-US">
                <a:solidFill>
                  <a:schemeClr val="tx1"/>
                </a:solidFill>
              </a:rPr>
              <a:t>Double DQN</a:t>
            </a:r>
            <a:endParaRPr lang="zh-CN" altLang="en-US">
              <a:solidFill>
                <a:schemeClr val="tx1"/>
              </a:solidFill>
            </a:endParaRPr>
          </a:p>
        </p:txBody>
      </p:sp>
      <p:sp>
        <p:nvSpPr>
          <p:cNvPr id="10" name="内容占位符 2 1"/>
          <p:cNvSpPr txBox="1"/>
          <p:nvPr/>
        </p:nvSpPr>
        <p:spPr>
          <a:xfrm>
            <a:off x="2026285" y="3220085"/>
            <a:ext cx="6899910" cy="55308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使用不同的网络来估值和决策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mc:Choice xmlns:a14="http://schemas.microsoft.com/office/drawing/2010/main" Requires="a14">
          <p:sp>
            <p:nvSpPr>
              <p:cNvPr id="7" name="文本框 6"/>
              <p:cNvSpPr txBox="1"/>
              <p:nvPr/>
            </p:nvSpPr>
            <p:spPr>
              <a:xfrm>
                <a:off x="3879207" y="3697043"/>
                <a:ext cx="4264660" cy="44958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𝑦</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𝛾</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func>
                        <m:func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r>
                            <m:rPr>
                              <m:sty m:val="p"/>
                            </m:rPr>
                            <a:rPr lang="en-US" altLang="zh-CN">
                              <a:latin typeface="Cambria Math" panose="02040503050406030204" pitchFamily="18" charset="0"/>
                              <a:ea typeface="阿里巴巴普惠体 R" panose="00020600040101010101" pitchFamily="18" charset="-122"/>
                              <a:cs typeface="阿里巴巴普惠体 R" panose="00020600040101010101" pitchFamily="18" charset="-122"/>
                            </a:rPr>
                            <m:t>arg</m:t>
                          </m:r>
                        </m:fName>
                        <m:e>
                          <m:func>
                            <m:func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limLow>
                                <m:limLow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lim>
                              </m:limLow>
                            </m:fName>
                            <m:e>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e>
                          </m:func>
                        </m:e>
                      </m:func>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3879207" y="3697043"/>
                <a:ext cx="4264660" cy="449580"/>
              </a:xfrm>
              <a:prstGeom prst="rect">
                <a:avLst/>
              </a:prstGeom>
              <a:blipFill rotWithShape="1">
                <a:blip r:embed="rId1"/>
                <a:stretch>
                  <a:fillRect l="-15" t="-16" r="15"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内容占位符 2 1"/>
              <p:cNvSpPr txBox="1"/>
              <p:nvPr/>
            </p:nvSpPr>
            <p:spPr>
              <a:xfrm>
                <a:off x="2026285" y="1470660"/>
                <a:ext cx="8107680" cy="1201420"/>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Q</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函数的过高估计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Target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值</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a:latin typeface="Cambria Math" panose="02040503050406030204" pitchFamily="18" charset="0"/>
                            <a:ea typeface="阿里巴巴普惠体 R" panose="00020600040101010101" pitchFamily="18" charset="-122"/>
                            <a:cs typeface="阿里巴巴普惠体 R" panose="00020600040101010101" pitchFamily="18" charset="-122"/>
                          </a:rPr>
                          <m:t>y</m:t>
                        </m:r>
                      </m:e>
                      <m:sub>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t</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𝛾</m:t>
                    </m:r>
                    <m:func>
                      <m:func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limLow>
                          <m:limLow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lim>
                        </m:limLow>
                      </m:fName>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e>
                    </m:func>
                  </m:oMath>
                </a14:m>
                <a:endPar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endParaRPr>
              </a:p>
              <a:p>
                <a:pPr lvl="1" algn="l">
                  <a:buSzTx/>
                </a:pPr>
                <a14:m>
                  <m:oMath xmlns:m="http://schemas.openxmlformats.org/officeDocument/2006/math">
                    <m:r>
                      <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m:t>其中，</m:t>
                    </m:r>
                    <m:r>
                      <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m:t>𝑚𝑎𝑥</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操作使得</a:t>
                </a:r>
                <a14:m>
                  <m:oMath xmlns:m="http://schemas.openxmlformats.org/officeDocument/2006/math">
                    <m:r>
                      <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m:t>𝑄</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函数的值越来越大，甚至高于真实值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9" name="内容占位符 2 1"/>
              <p:cNvSpPr txBox="1">
                <a:spLocks noRot="1" noChangeAspect="1" noMove="1" noResize="1" noEditPoints="1" noAdjustHandles="1" noChangeArrowheads="1" noChangeShapeType="1" noTextEdit="1"/>
              </p:cNvSpPr>
              <p:nvPr/>
            </p:nvSpPr>
            <p:spPr>
              <a:xfrm>
                <a:off x="2026285" y="1470660"/>
                <a:ext cx="8107680" cy="120142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705" y="0"/>
            <a:ext cx="9656445" cy="1028700"/>
          </a:xfrm>
        </p:spPr>
        <p:txBody>
          <a:bodyPr/>
          <a:lstStyle/>
          <a:p>
            <a:pPr algn="l">
              <a:buClrTx/>
              <a:buSzTx/>
              <a:buFontTx/>
            </a:pPr>
            <a:r>
              <a:rPr lang="zh-CN" altLang="en-US">
                <a:solidFill>
                  <a:schemeClr val="tx1"/>
                </a:solidFill>
              </a:rPr>
              <a:t>Dueling DQN</a:t>
            </a:r>
            <a:endParaRPr lang="zh-CN" altLang="en-US">
              <a:solidFill>
                <a:schemeClr val="tx1"/>
              </a:solidFill>
            </a:endParaRPr>
          </a:p>
        </p:txBody>
      </p:sp>
      <mc:AlternateContent xmlns:mc="http://schemas.openxmlformats.org/markup-compatibility/2006">
        <mc:Choice xmlns:a14="http://schemas.microsoft.com/office/drawing/2010/main" Requires="a14">
          <p:sp>
            <p:nvSpPr>
              <p:cNvPr id="11" name="文本框 10"/>
              <p:cNvSpPr txBox="1"/>
              <p:nvPr/>
            </p:nvSpPr>
            <p:spPr>
              <a:xfrm>
                <a:off x="2306955" y="1982470"/>
                <a:ext cx="7900035" cy="2987675"/>
              </a:xfrm>
              <a:prstGeom prst="rect">
                <a:avLst/>
              </a:prstGeom>
              <a:noFill/>
            </p:spPr>
            <p:txBody>
              <a:bodyPr wrap="square" rtlCol="0">
                <a:noAutofit/>
              </a:bodyPr>
              <a:lstStyle/>
              <a:p>
                <a:pPr indent="0" fontAlgn="auto">
                  <a:lnSpc>
                    <a:spcPct val="150000"/>
                  </a:lnSpc>
                </a:pPr>
                <a:r>
                  <a:rPr lang="zh-CN" altLang="en-US">
                    <a:sym typeface="+mn-ea"/>
                  </a:rPr>
                  <a:t>假设动作值函数服从某个分布：</a:t>
                </a:r>
                <a:endParaRPr lang="zh-CN" altLang="en-US">
                  <a:solidFill>
                    <a:schemeClr val="tx1"/>
                  </a:solidFill>
                </a:endParaRPr>
              </a:p>
              <a:p>
                <a:pPr indent="0" fontAlgn="auto">
                  <a:lnSpc>
                    <a:spcPct val="150000"/>
                  </a:lnSpc>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𝒩</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𝜇</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𝜎</m:t>
                          </m:r>
                        </m:e>
                      </m:d>
                    </m:oMath>
                  </m:oMathPara>
                </a14:m>
                <a:endParaRPr lang="en-US" b="0" i="1" smtClean="0">
                  <a:solidFill>
                    <a:schemeClr val="tx1"/>
                  </a:solidFill>
                  <a:latin typeface="Cambria Math" panose="02040503050406030204" pitchFamily="18" charset="0"/>
                </a:endParaRPr>
              </a:p>
              <a:p>
                <a:pPr indent="0" algn="ctr" fontAlgn="auto">
                  <a:lnSpc>
                    <a:spcPct val="150000"/>
                  </a:lnSpc>
                </a:pPr>
                <a:r>
                  <a:rPr lang="zh-CN" altLang="en-US" dirty="0">
                    <a:sym typeface="+mn-ea"/>
                  </a:rPr>
                  <a:t>因此有：</a:t>
                </a:r>
                <a14:m>
                  <m:oMath xmlns:m="http://schemas.openxmlformats.org/officeDocument/2006/math">
                    <m:r>
                      <a:rPr lang="en-US" altLang="zh-CN" b="0" i="1" smtClean="0">
                        <a:solidFill>
                          <a:schemeClr val="tx1"/>
                        </a:solidFill>
                        <a:latin typeface="Cambria Math" panose="02040503050406030204" pitchFamily="18" charset="0"/>
                      </a:rPr>
                      <m:t>𝑄</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𝑠</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𝑎</m:t>
                        </m:r>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𝜇</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𝜀</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𝑠</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𝑎</m:t>
                        </m:r>
                      </m:e>
                    </m:d>
                  </m:oMath>
                </a14:m>
                <a:endParaRPr lang="en-US" altLang="zh-CN" b="0" i="1" smtClean="0">
                  <a:solidFill>
                    <a:schemeClr val="tx1"/>
                  </a:solidFill>
                  <a:latin typeface="Cambria Math" panose="02040503050406030204" pitchFamily="18" charset="0"/>
                </a:endParaRPr>
              </a:p>
              <a:p>
                <a:pPr indent="0" algn="ctr" fontAlgn="auto">
                  <a:lnSpc>
                    <a:spcPct val="150000"/>
                  </a:lnSpc>
                </a:pPr>
                <a:r>
                  <a:rPr lang="zh-CN" altLang="en-US">
                    <a:sym typeface="+mn-ea"/>
                  </a:rPr>
                  <a:t>由于：</a:t>
                </a:r>
                <a14:m>
                  <m:oMath xmlns:m="http://schemas.openxmlformats.org/officeDocument/2006/math">
                    <m:r>
                      <a:rPr lang="en-US" altLang="zh-CN" b="0" i="1" smtClean="0">
                        <a:solidFill>
                          <a:schemeClr val="tx1"/>
                        </a:solidFill>
                        <a:latin typeface="Cambria Math" panose="02040503050406030204" pitchFamily="18" charset="0"/>
                      </a:rPr>
                      <m:t>𝑉</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𝑠</m:t>
                        </m:r>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𝔼</m:t>
                    </m:r>
                    <m:d>
                      <m:dPr>
                        <m:begChr m:val="["/>
                        <m:endChr m:val="]"/>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𝑄</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𝑠</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𝑎</m:t>
                            </m:r>
                          </m:e>
                        </m:d>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ea typeface="MS Mincho" charset="0"/>
                        <a:cs typeface="Cambria Math" panose="02040503050406030204" pitchFamily="18" charset="0"/>
                      </a:rPr>
                      <m:t>𝜇</m:t>
                    </m:r>
                  </m:oMath>
                </a14:m>
                <a:endParaRPr lang="en-US" altLang="zh-CN" b="0" i="1" smtClean="0">
                  <a:solidFill>
                    <a:schemeClr val="tx1"/>
                  </a:solidFill>
                  <a:latin typeface="Cambria Math" panose="02040503050406030204" pitchFamily="18" charset="0"/>
                  <a:ea typeface="MS Mincho" charset="0"/>
                  <a:cs typeface="Cambria Math" panose="02040503050406030204" pitchFamily="18" charset="0"/>
                </a:endParaRPr>
              </a:p>
              <a:p>
                <a:pPr indent="0" algn="ctr" fontAlgn="auto">
                  <a:lnSpc>
                    <a:spcPct val="150000"/>
                  </a:lnSpc>
                </a:pPr>
                <a:r>
                  <a:rPr lang="zh-CN" altLang="en-US" smtClean="0">
                    <a:solidFill>
                      <a:schemeClr val="tx1"/>
                    </a:solidFill>
                    <a:latin typeface="Cambria Math" panose="02040503050406030204" pitchFamily="18" charset="0"/>
                  </a:rPr>
                  <a:t>因此有：</a:t>
                </a:r>
                <a14:m>
                  <m:oMath xmlns:m="http://schemas.openxmlformats.org/officeDocument/2006/math">
                    <m:r>
                      <a:rPr lang="en-US" b="0" i="1" smtClean="0">
                        <a:solidFill>
                          <a:schemeClr val="tx1"/>
                        </a:solidFill>
                        <a:latin typeface="Cambria Math" panose="02040503050406030204" pitchFamily="18" charset="0"/>
                      </a:rPr>
                      <m:t>𝜀</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𝑄</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oMath>
                </a14:m>
                <a:endParaRPr lang="en-US" b="0" i="1" smtClean="0">
                  <a:solidFill>
                    <a:schemeClr val="tx1"/>
                  </a:solidFill>
                  <a:latin typeface="Cambria Math" panose="02040503050406030204" pitchFamily="18" charset="0"/>
                </a:endParaRPr>
              </a:p>
              <a:p>
                <a:pPr indent="0" algn="l" fontAlgn="auto">
                  <a:lnSpc>
                    <a:spcPct val="150000"/>
                  </a:lnSpc>
                </a:pPr>
                <a14:m>
                  <m:oMath xmlns:m="http://schemas.openxmlformats.org/officeDocument/2006/math">
                    <m:r>
                      <a:rPr lang="en-US" b="0" i="1" smtClean="0">
                        <a:solidFill>
                          <a:schemeClr val="tx1"/>
                        </a:solidFill>
                        <a:latin typeface="Cambria Math" panose="02040503050406030204" pitchFamily="18" charset="0"/>
                      </a:rPr>
                      <m:t>𝜀</m:t>
                    </m:r>
                  </m:oMath>
                </a14:m>
                <a:r>
                  <a:rPr lang="zh-CN" altLang="en-US" smtClean="0">
                    <a:solidFill>
                      <a:schemeClr val="tx1"/>
                    </a:solidFill>
                    <a:latin typeface="Cambria Math" panose="02040503050406030204" pitchFamily="18" charset="0"/>
                  </a:rPr>
                  <a:t>称为</a:t>
                </a:r>
                <a:r>
                  <a:rPr lang="zh-CN" altLang="en-US">
                    <a:sym typeface="+mn-ea"/>
                  </a:rPr>
                  <a:t>偏移量，</a:t>
                </a:r>
                <a:r>
                  <a:rPr lang="zh-CN" altLang="en-US" dirty="0">
                    <a:sym typeface="+mn-ea"/>
                  </a:rPr>
                  <a:t>也称为优势</a:t>
                </a:r>
                <a:r>
                  <a:rPr lang="en-US" altLang="zh-CN" dirty="0">
                    <a:sym typeface="+mn-ea"/>
                  </a:rPr>
                  <a:t>Advantage</a:t>
                </a:r>
                <a:r>
                  <a:rPr lang="zh-CN" altLang="en-US" dirty="0">
                    <a:sym typeface="+mn-ea"/>
                  </a:rPr>
                  <a:t>函数。</a:t>
                </a:r>
                <a:endParaRPr lang="en-US" b="0" i="1" smtClean="0">
                  <a:solidFill>
                    <a:schemeClr val="tx1"/>
                  </a:solidFill>
                  <a:latin typeface="Cambria Math" panose="02040503050406030204" pitchFamily="18" charset="0"/>
                  <a:cs typeface="Cambria Math" panose="020405030504060302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306955" y="1982470"/>
                <a:ext cx="7900035" cy="298767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0"/>
            <a:ext cx="9667240" cy="1028700"/>
          </a:xfrm>
        </p:spPr>
        <p:txBody>
          <a:bodyPr/>
          <a:lstStyle/>
          <a:p>
            <a:pPr algn="l">
              <a:buClrTx/>
              <a:buSzTx/>
              <a:buFontTx/>
            </a:pPr>
            <a:r>
              <a:rPr lang="zh-CN" altLang="en-US">
                <a:solidFill>
                  <a:schemeClr val="tx1"/>
                </a:solidFill>
              </a:rPr>
              <a:t>网络结构</a:t>
            </a:r>
            <a:endParaRPr lang="zh-CN" altLang="en-US">
              <a:solidFill>
                <a:schemeClr val="tx1"/>
              </a:solidFill>
            </a:endParaRPr>
          </a:p>
        </p:txBody>
      </p:sp>
      <p:grpSp>
        <p:nvGrpSpPr>
          <p:cNvPr id="3" name="组合 2"/>
          <p:cNvGrpSpPr/>
          <p:nvPr/>
        </p:nvGrpSpPr>
        <p:grpSpPr>
          <a:xfrm>
            <a:off x="2026285" y="1938655"/>
            <a:ext cx="8138160" cy="3902075"/>
            <a:chOff x="3191" y="3053"/>
            <a:chExt cx="12816" cy="6145"/>
          </a:xfrm>
        </p:grpSpPr>
        <p:sp>
          <p:nvSpPr>
            <p:cNvPr id="8" name="内容占位符 2"/>
            <p:cNvSpPr txBox="1"/>
            <p:nvPr/>
          </p:nvSpPr>
          <p:spPr>
            <a:xfrm>
              <a:off x="3191" y="3053"/>
              <a:ext cx="12816" cy="130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Picture 5"/>
            <p:cNvPicPr>
              <a:picLocks noChangeAspect="1"/>
            </p:cNvPicPr>
            <p:nvPr/>
          </p:nvPicPr>
          <p:blipFill>
            <a:blip r:embed="rId1"/>
            <a:stretch>
              <a:fillRect/>
            </a:stretch>
          </p:blipFill>
          <p:spPr>
            <a:xfrm>
              <a:off x="4561" y="3053"/>
              <a:ext cx="8009" cy="5944"/>
            </a:xfrm>
            <a:prstGeom prst="rect">
              <a:avLst/>
            </a:prstGeom>
          </p:spPr>
        </p:pic>
        <p:cxnSp>
          <p:nvCxnSpPr>
            <p:cNvPr id="14" name="Straight Arrow Connector 13"/>
            <p:cNvCxnSpPr/>
            <p:nvPr/>
          </p:nvCxnSpPr>
          <p:spPr>
            <a:xfrm flipH="1">
              <a:off x="11407" y="5876"/>
              <a:ext cx="393" cy="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1407" y="8567"/>
              <a:ext cx="509" cy="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407" y="3898"/>
              <a:ext cx="393" cy="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1835" y="3602"/>
              <a:ext cx="1188" cy="580"/>
            </a:xfrm>
            <a:prstGeom prst="rect">
              <a:avLst/>
            </a:prstGeom>
            <a:noFill/>
          </p:spPr>
          <p:txBody>
            <a:bodyPr wrap="none" rtlCol="0">
              <a:spAutoFit/>
            </a:bodyPr>
            <a:lstStyle/>
            <a:p>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Q</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5" name="TextBox 24"/>
            <p:cNvSpPr txBox="1"/>
            <p:nvPr/>
          </p:nvSpPr>
          <p:spPr>
            <a:xfrm>
              <a:off x="11835" y="5544"/>
              <a:ext cx="2088" cy="1016"/>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状态值函数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6" name="TextBox 25"/>
            <p:cNvSpPr txBox="1"/>
            <p:nvPr/>
          </p:nvSpPr>
          <p:spPr>
            <a:xfrm>
              <a:off x="11941" y="8618"/>
              <a:ext cx="2628" cy="580"/>
            </a:xfrm>
            <a:prstGeom prst="rect">
              <a:avLst/>
            </a:prstGeom>
            <a:noFill/>
          </p:spPr>
          <p:txBody>
            <a:bodyPr wrap="none" rtlCol="0">
              <a:spAutoFit/>
            </a:bodyPr>
            <a:lstStyle/>
            <a:p>
              <a:r>
                <a:rPr lang="en-US" altLang="zh-CN">
                  <a:latin typeface="阿里巴巴普惠体 R" panose="00020600040101010101" pitchFamily="18" charset="-122"/>
                  <a:ea typeface="阿里巴巴普惠体 R" panose="00020600040101010101" pitchFamily="18" charset="-122"/>
                  <a:cs typeface="阿里巴巴普惠体 R" panose="00020600040101010101" pitchFamily="18" charset="-122"/>
                </a:rPr>
                <a:t>Advantage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72909" y="1439369"/>
            <a:ext cx="2552700" cy="17907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78180" y="0"/>
            <a:ext cx="9665970" cy="1028700"/>
          </a:xfrm>
        </p:spPr>
        <p:txBody>
          <a:bodyPr/>
          <a:lstStyle/>
          <a:p>
            <a:pPr algn="l" eaLnBrk="1" hangingPunct="1">
              <a:buClrTx/>
              <a:buSzTx/>
              <a:buFontTx/>
            </a:pPr>
            <a:r>
              <a:rPr lang="zh-CN" altLang="en-US" dirty="0">
                <a:solidFill>
                  <a:schemeClr val="tx1"/>
                </a:solidFill>
              </a:rPr>
              <a:t>两种人工智能任务类型</a:t>
            </a:r>
            <a:endParaRPr lang="zh-CN" altLang="en-US" dirty="0">
              <a:solidFill>
                <a:schemeClr val="tx1"/>
              </a:solidFill>
            </a:endParaRPr>
          </a:p>
        </p:txBody>
      </p:sp>
      <p:sp>
        <p:nvSpPr>
          <p:cNvPr id="3" name="页脚占位符 2"/>
          <p:cNvSpPr>
            <a:spLocks noGrp="1"/>
          </p:cNvSpPr>
          <p:nvPr>
            <p:ph type="ftr"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 name="灯片编号占位符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内容占位符 2"/>
          <p:cNvSpPr txBox="1"/>
          <p:nvPr/>
        </p:nvSpPr>
        <p:spPr>
          <a:xfrm>
            <a:off x="2026443" y="1319430"/>
            <a:ext cx="4621100" cy="5127415"/>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anose="05000000000000000000" pitchFamily="2" charset="2"/>
              <a:buChar char="p"/>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预测型任务</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根据数据预测所需输出（</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有监督学习</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生成数据实例（</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无监督学习</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anose="05000000000000000000" pitchFamily="2" charset="2"/>
              <a:buChar char="p"/>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决策型任务（</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序列决策</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型</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任务</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在动态环境中采取行动（</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转变到新的状态</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获得即时奖励</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随着时间的推移最大化累计奖励</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Learning from interaction in a trial-and-error manner</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9" name="图片 8"/>
          <p:cNvPicPr>
            <a:picLocks noChangeAspect="1"/>
          </p:cNvPicPr>
          <p:nvPr/>
        </p:nvPicPr>
        <p:blipFill>
          <a:blip r:embed="rId2"/>
          <a:stretch>
            <a:fillRect/>
          </a:stretch>
        </p:blipFill>
        <p:spPr>
          <a:xfrm>
            <a:off x="7483369" y="4025172"/>
            <a:ext cx="2552700" cy="1794779"/>
          </a:xfrm>
          <a:prstGeom prst="rect">
            <a:avLst/>
          </a:prstGeom>
        </p:spPr>
      </p:pic>
      <p:sp>
        <p:nvSpPr>
          <p:cNvPr id="10" name="箭头: 右 9"/>
          <p:cNvSpPr/>
          <p:nvPr/>
        </p:nvSpPr>
        <p:spPr>
          <a:xfrm rot="5400000">
            <a:off x="8449456" y="3492708"/>
            <a:ext cx="546204" cy="2705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385" y="0"/>
            <a:ext cx="9676765" cy="1028700"/>
          </a:xfrm>
        </p:spPr>
        <p:txBody>
          <a:bodyPr/>
          <a:lstStyle/>
          <a:p>
            <a:pPr algn="l">
              <a:buClrTx/>
              <a:buSzTx/>
              <a:buFontTx/>
            </a:pPr>
            <a:r>
              <a:rPr lang="zh-CN" altLang="en-US">
                <a:solidFill>
                  <a:schemeClr val="tx1"/>
                </a:solidFill>
              </a:rPr>
              <a:t>优势函数的优点</a:t>
            </a:r>
            <a:endParaRPr lang="zh-CN" altLang="en-US">
              <a:solidFill>
                <a:schemeClr val="tx1"/>
              </a:solidFill>
            </a:endParaRPr>
          </a:p>
        </p:txBody>
      </p:sp>
      <p:sp>
        <p:nvSpPr>
          <p:cNvPr id="3" name="文本框 2"/>
          <p:cNvSpPr txBox="1"/>
          <p:nvPr/>
        </p:nvSpPr>
        <p:spPr>
          <a:xfrm>
            <a:off x="666750" y="1998345"/>
            <a:ext cx="10824845" cy="2584450"/>
          </a:xfrm>
          <a:prstGeom prst="rect">
            <a:avLst/>
          </a:prstGeom>
          <a:noFill/>
        </p:spPr>
        <p:txBody>
          <a:bodyPr wrap="square" rtlCol="0" anchor="t">
            <a:spAutoFit/>
          </a:bodyPr>
          <a:p>
            <a:pPr marL="285750" indent="-285750" fontAlgn="auto">
              <a:lnSpc>
                <a:spcPct val="150000"/>
              </a:lnSpc>
              <a:buFont typeface="Wingdings" panose="05000000000000000000" charset="0"/>
              <a:buChar char="n"/>
            </a:pPr>
            <a:r>
              <a:rPr lang="zh-CN" altLang="en-US"/>
              <a:t>优势函数表达在状态</a:t>
            </a:r>
            <a:r>
              <a:rPr lang="en-US" altLang="zh-CN"/>
              <a:t>s</a:t>
            </a:r>
            <a:r>
              <a:rPr lang="zh-CN" altLang="en-US"/>
              <a:t>下，某动作</a:t>
            </a:r>
            <a:r>
              <a:rPr lang="en-US" altLang="zh-CN"/>
              <a:t>a</a:t>
            </a:r>
            <a:r>
              <a:rPr lang="zh-CN" altLang="en-US"/>
              <a:t>相对于平均而言的优势。</a:t>
            </a:r>
            <a:endParaRPr lang="zh-CN" altLang="en-US"/>
          </a:p>
          <a:p>
            <a:pPr marL="285750" indent="-285750" fontAlgn="auto">
              <a:lnSpc>
                <a:spcPct val="150000"/>
              </a:lnSpc>
              <a:buFont typeface="Wingdings" panose="05000000000000000000" charset="0"/>
              <a:buChar char="n"/>
            </a:pPr>
            <a:r>
              <a:rPr lang="zh-CN" altLang="en-US"/>
              <a:t>优势函数的重要性在于它能够指导策略的更新，使智能体更加倾向于选择那些相对优势较大的动作。</a:t>
            </a:r>
            <a:endParaRPr lang="zh-CN" altLang="en-US"/>
          </a:p>
          <a:p>
            <a:pPr marL="285750" indent="-285750" fontAlgn="auto">
              <a:lnSpc>
                <a:spcPct val="150000"/>
              </a:lnSpc>
              <a:buFont typeface="Wingdings" panose="05000000000000000000" charset="0"/>
              <a:buChar char="n"/>
            </a:pPr>
            <a:r>
              <a:rPr lang="zh-CN" altLang="en-US"/>
              <a:t>从数量关系来看，</a:t>
            </a:r>
            <a:r>
              <a:rPr lang="zh-CN" altLang="en-US">
                <a:sym typeface="+mn-ea"/>
              </a:rPr>
              <a:t>优势函数</a:t>
            </a:r>
            <a:r>
              <a:rPr lang="zh-CN" altLang="en-US"/>
              <a:t>就是随机变量相对均值的偏差。</a:t>
            </a:r>
            <a:endParaRPr lang="zh-CN" altLang="en-US"/>
          </a:p>
          <a:p>
            <a:pPr marL="285750" indent="-285750" fontAlgn="auto">
              <a:lnSpc>
                <a:spcPct val="150000"/>
              </a:lnSpc>
              <a:buFont typeface="Wingdings" panose="05000000000000000000" charset="0"/>
              <a:buChar char="n"/>
            </a:pPr>
            <a:r>
              <a:rPr lang="zh-CN" altLang="en-US"/>
              <a:t>使用优势函数是深度强化学习极其重要的一种策略，尤其对于基于</a:t>
            </a:r>
            <a:r>
              <a:rPr lang="en-US" altLang="zh-CN"/>
              <a:t>policy</a:t>
            </a:r>
            <a:r>
              <a:rPr lang="zh-CN" altLang="en-US"/>
              <a:t>的学习。</a:t>
            </a:r>
            <a:endParaRPr lang="zh-CN" altLang="en-US"/>
          </a:p>
          <a:p>
            <a:pPr marL="285750" indent="-285750" fontAlgn="auto">
              <a:lnSpc>
                <a:spcPct val="150000"/>
              </a:lnSpc>
              <a:buFont typeface="Wingdings" panose="05000000000000000000" charset="0"/>
              <a:buChar char="n"/>
            </a:pPr>
            <a:r>
              <a:rPr lang="zh-CN" altLang="en-US"/>
              <a:t>优势函数其实就是将</a:t>
            </a:r>
            <a:r>
              <a:rPr lang="en-US" altLang="zh-CN"/>
              <a:t>Q-Value</a:t>
            </a:r>
            <a:r>
              <a:rPr lang="zh-CN" altLang="en-US"/>
              <a:t>归一化到</a:t>
            </a:r>
            <a:r>
              <a:rPr lang="en-US" altLang="zh-CN"/>
              <a:t>Value baseline</a:t>
            </a:r>
            <a:r>
              <a:rPr lang="zh-CN" altLang="en-US"/>
              <a:t>上，这样有助于提高学习效率，同时使学习更加稳定；同时经验表明，优势函数也有助于减小方差，而方差过大导致过拟合的重要因素。</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6275" y="0"/>
            <a:ext cx="9488170" cy="1028700"/>
          </a:xfrm>
        </p:spPr>
        <p:txBody>
          <a:bodyPr/>
          <a:lstStyle/>
          <a:p>
            <a:pPr algn="l"/>
            <a:r>
              <a:rPr lang="en-US" altLang="zh-CN" dirty="0"/>
              <a:t>Rainbow: </a:t>
            </a:r>
            <a:r>
              <a:rPr lang="zh-CN" altLang="en-US" dirty="0"/>
              <a:t>结合众多</a:t>
            </a:r>
            <a:r>
              <a:rPr lang="en-US" altLang="zh-CN" dirty="0"/>
              <a:t>Value-based DRL</a:t>
            </a:r>
            <a:r>
              <a:rPr lang="zh-CN" altLang="en-US" dirty="0"/>
              <a:t>方法</a:t>
            </a:r>
            <a:endParaRPr lang="zh-CN" altLang="en-US" dirty="0"/>
          </a:p>
        </p:txBody>
      </p:sp>
      <p:pic>
        <p:nvPicPr>
          <p:cNvPr id="5" name="图片 4"/>
          <p:cNvPicPr>
            <a:picLocks noChangeAspect="1"/>
          </p:cNvPicPr>
          <p:nvPr/>
        </p:nvPicPr>
        <p:blipFill>
          <a:blip r:embed="rId1"/>
          <a:stretch>
            <a:fillRect/>
          </a:stretch>
        </p:blipFill>
        <p:spPr>
          <a:xfrm>
            <a:off x="3053213" y="1448909"/>
            <a:ext cx="5551095" cy="5121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385" y="0"/>
            <a:ext cx="9676765" cy="1028700"/>
          </a:xfrm>
        </p:spPr>
        <p:txBody>
          <a:bodyPr/>
          <a:lstStyle/>
          <a:p>
            <a:pPr algn="l">
              <a:buClrTx/>
              <a:buSzTx/>
              <a:buFontTx/>
            </a:pPr>
            <a:r>
              <a:rPr lang="en-US" altLang="zh-CN" dirty="0">
                <a:sym typeface="+mn-ea"/>
              </a:rPr>
              <a:t>REINFORCE</a:t>
            </a:r>
            <a:r>
              <a:rPr lang="zh-CN" altLang="en-US" dirty="0">
                <a:sym typeface="+mn-ea"/>
              </a:rPr>
              <a:t>（</a:t>
            </a:r>
            <a:r>
              <a:rPr lang="en-US" altLang="zh-CN" dirty="0">
                <a:sym typeface="+mn-ea"/>
              </a:rPr>
              <a:t>蒙特卡洛策略梯度</a:t>
            </a:r>
            <a:r>
              <a:rPr lang="zh-CN" altLang="en-US" dirty="0">
                <a:sym typeface="+mn-ea"/>
              </a:rPr>
              <a:t>）</a:t>
            </a:r>
            <a:endParaRPr lang="en-US" altLang="zh-CN" dirty="0"/>
          </a:p>
        </p:txBody>
      </p:sp>
      <mc:AlternateContent xmlns:mc="http://schemas.openxmlformats.org/markup-compatibility/2006">
        <mc:Choice xmlns:a14="http://schemas.microsoft.com/office/drawing/2010/main" Requires="a14">
          <p:sp>
            <p:nvSpPr>
              <p:cNvPr id="5" name="内容占位符 2"/>
              <p:cNvSpPr txBox="1"/>
              <p:nvPr/>
            </p:nvSpPr>
            <p:spPr>
              <a:xfrm>
                <a:off x="2026285" y="1524635"/>
                <a:ext cx="8487410" cy="220916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利用随机梯度上升更新参数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利用策略梯度定理，用累计奖励值</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𝐺</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作为</a:t>
                </a:r>
                <a14:m>
                  <m:oMath xmlns:m="http://schemas.openxmlformats.org/officeDocument/2006/math">
                    <m:sSup>
                      <m:sSup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p>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sup>
                    </m:sSup>
                    <m:d>
                      <m:d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的无偏采样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Δ</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𝛼</m:t>
                      </m:r>
                      <m:f>
                        <m:fPr>
                          <m:ctrlPr>
                            <a:rPr lang="en-US" altLang="zh-CN" b="0" i="1" smtClean="0">
                              <a:latin typeface="Cambria Math" panose="02040503050406030204" pitchFamily="18" charset="0"/>
                              <a:ea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rPr>
                            <m:t>𝜕</m:t>
                          </m:r>
                          <m:r>
                            <m:rPr>
                              <m:sty m:val="p"/>
                            </m:rPr>
                            <a:rPr lang="en-US" altLang="zh-CN" b="0" i="1" smtClean="0">
                              <a:latin typeface="Cambria Math" panose="02040503050406030204" pitchFamily="18" charset="0"/>
                              <a:ea typeface="阿里巴巴普惠体 R" panose="00020600040101010101" pitchFamily="18" charset="-122"/>
                            </a:rPr>
                            <m:t>log</m:t>
                          </m:r>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𝜋</m:t>
                              </m:r>
                            </m:e>
                            <m:sub>
                              <m:r>
                                <a:rPr lang="en-US" altLang="zh-CN" b="0" i="1" smtClean="0">
                                  <a:latin typeface="Cambria Math" panose="02040503050406030204" pitchFamily="18" charset="0"/>
                                  <a:ea typeface="阿里巴巴普惠体 R" panose="00020600040101010101" pitchFamily="18" charset="-122"/>
                                </a:rPr>
                                <m:t>𝜃</m:t>
                              </m:r>
                            </m:sub>
                          </m:sSub>
                          <m:r>
                            <a:rPr lang="en-US" altLang="zh-CN" b="0" i="1" smtClean="0">
                              <a:latin typeface="Cambria Math" panose="02040503050406030204" pitchFamily="18" charset="0"/>
                              <a:ea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𝑠</m:t>
                              </m:r>
                            </m:e>
                            <m:sub>
                              <m:r>
                                <a:rPr lang="en-US" altLang="zh-CN" b="0" i="1" smtClean="0">
                                  <a:latin typeface="Cambria Math" panose="02040503050406030204" pitchFamily="18" charset="0"/>
                                  <a:ea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rPr>
                            <m:t>)</m:t>
                          </m:r>
                        </m:num>
                        <m:den>
                          <m:r>
                            <a:rPr lang="en-US" altLang="zh-CN" b="0" i="1" smtClean="0">
                              <a:latin typeface="Cambria Math" panose="02040503050406030204" pitchFamily="18" charset="0"/>
                              <a:ea typeface="阿里巴巴普惠体 R" panose="00020600040101010101" pitchFamily="18" charset="-122"/>
                            </a:rPr>
                            <m:t>𝜕𝜃</m:t>
                          </m:r>
                        </m:den>
                      </m:f>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𝐺</m:t>
                          </m:r>
                        </m:e>
                        <m:sub>
                          <m:r>
                            <a:rPr lang="en-US" altLang="zh-CN" b="0" i="1" smtClean="0">
                              <a:latin typeface="Cambria Math" panose="02040503050406030204" pitchFamily="18" charset="0"/>
                              <a:ea typeface="阿里巴巴普惠体 R" panose="00020600040101010101" pitchFamily="18" charset="-122"/>
                            </a:rPr>
                            <m:t>𝑡</m:t>
                          </m:r>
                        </m:sub>
                      </m:sSub>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REINFORCE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2026285" y="1524635"/>
                <a:ext cx="8487410" cy="220916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内容占位符 2"/>
              <p:cNvSpPr txBox="1"/>
              <p:nvPr/>
            </p:nvSpPr>
            <p:spPr>
              <a:xfrm>
                <a:off x="2549525" y="3717290"/>
                <a:ext cx="6235065" cy="23272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r>
                  <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rPr>
                  <a:t>initialize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oMath>
                </a14:m>
                <a:r>
                  <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rPr>
                  <a:t> arbitrarily</a:t>
                </a:r>
                <a:endPar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endParaRPr>
              </a:p>
              <a:p>
                <a:pPr marL="914400" lvl="2" indent="0">
                  <a:buNone/>
                </a:pPr>
                <a:r>
                  <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rPr>
                  <a:t>for each episode </a:t>
                </a:r>
                <a14:m>
                  <m:oMath xmlns:m="http://schemas.openxmlformats.org/officeDocument/2006/math">
                    <m:d>
                      <m:dPr>
                        <m:begChr m:val="{"/>
                        <m:end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s</m:t>
                            </m:r>
                          </m:e>
                          <m:sub>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a</m:t>
                            </m:r>
                          </m:e>
                          <m:sub>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r</m:t>
                            </m:r>
                          </m:e>
                          <m:sub>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s</m:t>
                            </m:r>
                          </m:e>
                          <m:sub>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T</m:t>
                            </m:r>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a</m:t>
                            </m:r>
                          </m:e>
                          <m:sub>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T</m:t>
                            </m:r>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r</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sub>
                        </m:sSub>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oMath>
                </a14:m>
                <a:r>
                  <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rPr>
                  <a:t> do</a:t>
                </a:r>
                <a:endPar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endParaRPr>
              </a:p>
              <a:p>
                <a:pPr marL="914400" lvl="2" indent="0">
                  <a:buNone/>
                </a:pPr>
                <a:r>
                  <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rPr>
                  <a:t>	for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rPr>
                  <a:t> to </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rPr>
                  <a:t> do</a:t>
                </a:r>
                <a:endPar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endParaRPr>
              </a:p>
              <a:p>
                <a:pPr marL="914400" lvl="2" indent="0">
                  <a:buNone/>
                </a:pPr>
                <a:r>
                  <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𝛼</m:t>
                    </m:r>
                    <m:f>
                      <m:fPr>
                        <m:ctrlPr>
                          <a:rPr lang="en-US" altLang="zh-CN" b="0" i="1" smtClean="0">
                            <a:latin typeface="Cambria Math" panose="02040503050406030204" pitchFamily="18" charset="0"/>
                            <a:ea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rPr>
                          <m:t>𝜕</m:t>
                        </m:r>
                      </m:num>
                      <m:den>
                        <m:r>
                          <a:rPr lang="en-US" altLang="zh-CN" b="0" i="1" smtClean="0">
                            <a:latin typeface="Cambria Math" panose="02040503050406030204" pitchFamily="18" charset="0"/>
                            <a:ea typeface="阿里巴巴普惠体 R" panose="00020600040101010101" pitchFamily="18" charset="-122"/>
                          </a:rPr>
                          <m:t>𝜕𝜃</m:t>
                        </m:r>
                      </m:den>
                    </m:f>
                    <m:r>
                      <m:rPr>
                        <m:sty m:val="p"/>
                      </m:rPr>
                      <a:rPr lang="en-US" altLang="zh-CN" b="0" i="1" smtClean="0">
                        <a:latin typeface="Cambria Math" panose="02040503050406030204" pitchFamily="18" charset="0"/>
                        <a:ea typeface="阿里巴巴普惠体 R" panose="00020600040101010101" pitchFamily="18" charset="-122"/>
                      </a:rPr>
                      <m:t>log</m:t>
                    </m:r>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𝜋</m:t>
                        </m:r>
                      </m:e>
                      <m:sub>
                        <m:r>
                          <a:rPr lang="en-US" altLang="zh-CN" b="0" i="1" smtClean="0">
                            <a:latin typeface="Cambria Math" panose="02040503050406030204" pitchFamily="18" charset="0"/>
                            <a:ea typeface="阿里巴巴普惠体 R" panose="00020600040101010101" pitchFamily="18" charset="-122"/>
                          </a:rPr>
                          <m:t>𝜃</m:t>
                        </m:r>
                      </m:sub>
                    </m:sSub>
                    <m:d>
                      <m:dPr>
                        <m:ctrlPr>
                          <a:rPr lang="en-US" altLang="zh-CN" b="0" i="1" smtClean="0">
                            <a:latin typeface="Cambria Math" panose="02040503050406030204" pitchFamily="18" charset="0"/>
                            <a:ea typeface="阿里巴巴普惠体 R" panose="00020600040101010101" pitchFamily="18" charset="-122"/>
                          </a:rPr>
                        </m:ctrlPr>
                      </m:dPr>
                      <m:e>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rPr>
                              <m:t>𝑡</m:t>
                            </m:r>
                          </m:sub>
                        </m:sSub>
                      </m:e>
                      <m:e>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𝑠</m:t>
                            </m:r>
                          </m:e>
                          <m:sub>
                            <m:r>
                              <a:rPr lang="en-US" altLang="zh-CN" b="0" i="1" smtClean="0">
                                <a:latin typeface="Cambria Math" panose="02040503050406030204" pitchFamily="18" charset="0"/>
                                <a:ea typeface="阿里巴巴普惠体 R" panose="00020600040101010101" pitchFamily="18" charset="-122"/>
                              </a:rPr>
                              <m:t>𝑡</m:t>
                            </m:r>
                          </m:sub>
                        </m:sSub>
                      </m:e>
                    </m:d>
                    <m:sSub>
                      <m:sSubPr>
                        <m:ctrlPr>
                          <a:rPr lang="en-US" altLang="zh-CN" b="0" i="1" smtClean="0">
                            <a:latin typeface="Cambria Math" panose="02040503050406030204" pitchFamily="18" charset="0"/>
                            <a:ea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rPr>
                          <m:t>𝐺</m:t>
                        </m:r>
                      </m:e>
                      <m:sub>
                        <m:r>
                          <a:rPr lang="en-US" altLang="zh-CN" b="0" i="1" smtClean="0">
                            <a:latin typeface="Cambria Math" panose="02040503050406030204" pitchFamily="18" charset="0"/>
                            <a:ea typeface="阿里巴巴普惠体 R" panose="00020600040101010101" pitchFamily="18" charset="-122"/>
                          </a:rPr>
                          <m:t>𝑡</m:t>
                        </m:r>
                      </m:sub>
                    </m:sSub>
                  </m:oMath>
                </a14:m>
                <a:endPar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endParaRPr>
              </a:p>
              <a:p>
                <a:pPr marL="914400" lvl="2" indent="0">
                  <a:buNone/>
                </a:pPr>
                <a:r>
                  <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rPr>
                  <a:t>	end for</a:t>
                </a:r>
                <a:endPar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endParaRPr>
              </a:p>
              <a:p>
                <a:pPr marL="914400" lvl="2" indent="0">
                  <a:buNone/>
                </a:pPr>
                <a:r>
                  <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rPr>
                  <a:t>end for</a:t>
                </a:r>
                <a:endPar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endParaRPr>
              </a:p>
              <a:p>
                <a:pPr marL="914400" lvl="2" indent="0">
                  <a:buNone/>
                </a:pPr>
                <a:r>
                  <a:rPr lang="en-US" altLang="zh-CN" dirty="0">
                    <a:latin typeface="Consolas" panose="020B0609020204030204" pitchFamily="49" charset="0"/>
                    <a:ea typeface="阿里巴巴普惠体 R" panose="00020600040101010101" pitchFamily="18" charset="-122"/>
                    <a:cs typeface="阿里巴巴普惠体 R" panose="00020600040101010101" pitchFamily="18" charset="-122"/>
                  </a:rPr>
                  <a:t>return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7" name="内容占位符 2"/>
              <p:cNvSpPr txBox="1">
                <a:spLocks noRot="1" noChangeAspect="1" noMove="1" noResize="1" noEditPoints="1" noAdjustHandles="1" noChangeArrowheads="1" noChangeShapeType="1" noTextEdit="1"/>
              </p:cNvSpPr>
              <p:nvPr/>
            </p:nvSpPr>
            <p:spPr>
              <a:xfrm>
                <a:off x="2549525" y="3717290"/>
                <a:ext cx="6235065" cy="232727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131716"/>
    </mc:Choice>
    <mc:Fallback>
      <p:transition advTm="1317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385" y="0"/>
            <a:ext cx="9676765" cy="1028700"/>
          </a:xfrm>
        </p:spPr>
        <p:txBody>
          <a:bodyPr/>
          <a:lstStyle/>
          <a:p>
            <a:pPr algn="l">
              <a:buClrTx/>
              <a:buSzTx/>
              <a:buFontTx/>
            </a:pPr>
            <a:r>
              <a:rPr lang="en-US" altLang="zh-CN" dirty="0">
                <a:solidFill>
                  <a:schemeClr val="tx1"/>
                </a:solidFill>
              </a:rPr>
              <a:t>REINFORCE存在的问题</a:t>
            </a:r>
            <a:endParaRPr lang="en-US" altLang="zh-CN" dirty="0">
              <a:solidFill>
                <a:schemeClr val="tx1"/>
              </a:solidFill>
            </a:endParaRPr>
          </a:p>
        </p:txBody>
      </p:sp>
      <p:sp>
        <p:nvSpPr>
          <p:cNvPr id="5" name="内容占位符 2"/>
          <p:cNvSpPr txBox="1"/>
          <p:nvPr/>
        </p:nvSpPr>
        <p:spPr>
          <a:xfrm>
            <a:off x="667385" y="1271905"/>
            <a:ext cx="10890885" cy="482092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基于片段式数据的任务</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通常情况下，任务需要有终止状态，</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REINFORCE</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才能直接计算累计折扣奖励</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低数据利用效率</a:t>
            </a:r>
            <a:endParaRPr lang="en-US" altLang="zh-CN"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实际中，</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REINFORCE</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需要大量的训练数据</a:t>
            </a:r>
            <a:endParaRPr lang="en-US" altLang="zh-CN"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高训练方差（最重要的缺陷）</a:t>
            </a:r>
            <a:endParaRPr lang="en-US" altLang="zh-CN"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从单个或多个片段中采样到的值函数具有很高的方差</a:t>
            </a:r>
            <a:endParaRPr lang="zh-CN" altLang="en-US"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0" advTm="96108"/>
    </mc:Choice>
    <mc:Fallback>
      <p:transition advTm="9610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385" y="0"/>
            <a:ext cx="9676765" cy="1028700"/>
          </a:xfrm>
        </p:spPr>
        <p:txBody>
          <a:bodyPr/>
          <a:lstStyle/>
          <a:p>
            <a:pPr algn="l">
              <a:buClrTx/>
              <a:buSzTx/>
              <a:buFontTx/>
            </a:pPr>
            <a:r>
              <a:rPr lang="en-US" altLang="zh-CN" dirty="0">
                <a:solidFill>
                  <a:schemeClr val="tx1"/>
                </a:solidFill>
              </a:rPr>
              <a:t>Actor-Critic</a:t>
            </a:r>
            <a:endParaRPr lang="en-US" altLang="zh-CN" dirty="0">
              <a:solidFill>
                <a:schemeClr val="tx1"/>
              </a:solidFill>
            </a:endParaRPr>
          </a:p>
        </p:txBody>
      </p:sp>
      <mc:AlternateContent xmlns:mc="http://schemas.openxmlformats.org/markup-compatibility/2006">
        <mc:Choice xmlns:a14="http://schemas.microsoft.com/office/drawing/2010/main" Requires="a14">
          <p:sp>
            <p:nvSpPr>
              <p:cNvPr id="5" name="内容占位符 2"/>
              <p:cNvSpPr txBox="1"/>
              <p:nvPr/>
            </p:nvSpPr>
            <p:spPr>
              <a:xfrm>
                <a:off x="667385" y="1271905"/>
                <a:ext cx="10901045" cy="5367655"/>
              </a:xfrm>
              <a:prstGeom prst="rect">
                <a:avLst/>
              </a:prstGeom>
            </p:spPr>
            <p:txBody>
              <a:bodyPr vert="horz" lIns="91440" tIns="45720" rIns="91440" bIns="45720" rtlCol="0">
                <a:normAutofit fontScale="9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AC</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评论家</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Critic:</a:t>
                </a:r>
                <a14:m>
                  <m:oMath xmlns:m="http://schemas.openxmlformats.org/officeDocument/2006/math">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𝑄</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学会准确估计当前演员策略</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(actor policy)</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的动作价值</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演员</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Actor:</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14:m>
                  <m:oMath xmlns:m="http://schemas.openxmlformats.org/officeDocument/2006/math">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学会采取使</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critic</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满意的动作</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A2C</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algn="l">
                  <a:lnSpc>
                    <a:spcPct val="150000"/>
                  </a:lnSpc>
                  <a:buNone/>
                </a:pPr>
                <a:r>
                  <a:rPr lang="en-US" altLang="zh-CN" dirty="0">
                    <a:solidFill>
                      <a:schemeClr val="tx1"/>
                    </a:solidFill>
                    <a:sym typeface="+mn-ea"/>
                  </a:rPr>
                  <a:t>    </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A2C: Advantageous Actor-Critic, AC+优势函数</a:t>
                </a: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l">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A3C</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0" indent="0" algn="l">
                  <a:lnSpc>
                    <a:spcPct val="150000"/>
                  </a:lnSpc>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A3C: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Asynchronous Advantage Actor Critic,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异步</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A2C方法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0" lvl="1" indent="0" algn="l">
                  <a:lnSpc>
                    <a:spcPct val="150000"/>
                  </a:lnSpc>
                  <a:buNone/>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异步：算法涉及并行执行</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的</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一组</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分布式</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环境</a:t>
                </a:r>
                <a:endParaRPr lang="en-US" altLang="zh-CN" i="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667385" y="1271905"/>
                <a:ext cx="10901045" cy="536765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111998"/>
    </mc:Choice>
    <mc:Fallback>
      <p:transition advTm="11199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miro.medium.com/max/2436/1*YtnGhtSAMnnHSL8PvS7t_w.png"/>
          <p:cNvPicPr>
            <a:picLocks noChangeAspect="1" noChangeArrowheads="1"/>
          </p:cNvPicPr>
          <p:nvPr/>
        </p:nvPicPr>
        <p:blipFill rotWithShape="1">
          <a:blip r:embed="rId1">
            <a:extLst>
              <a:ext uri="{28A0092B-C50C-407E-A947-70E740481C1C}">
                <a14:useLocalDpi xmlns:a14="http://schemas.microsoft.com/office/drawing/2010/main" val="0"/>
              </a:ext>
            </a:extLst>
          </a:blip>
          <a:srcRect t="4778" b="3557"/>
          <a:stretch>
            <a:fillRect/>
          </a:stretch>
        </p:blipFill>
        <p:spPr bwMode="auto">
          <a:xfrm>
            <a:off x="3053301" y="1479215"/>
            <a:ext cx="6175643" cy="505895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67385" y="0"/>
            <a:ext cx="9676765" cy="1028700"/>
          </a:xfrm>
        </p:spPr>
        <p:txBody>
          <a:bodyPr/>
          <a:lstStyle/>
          <a:p>
            <a:pPr algn="l">
              <a:buClrTx/>
              <a:buSzTx/>
              <a:buFontTx/>
            </a:pPr>
            <a:r>
              <a:rPr lang="en-US" altLang="zh-CN" dirty="0"/>
              <a:t>A3C: </a:t>
            </a:r>
            <a:r>
              <a:rPr lang="en-US" altLang="zh-CN" dirty="0"/>
              <a:t>异步A2C方法</a:t>
            </a:r>
            <a:endParaRPr lang="en-US" altLang="zh-CN" dirty="0"/>
          </a:p>
        </p:txBody>
      </p:sp>
      <p:sp>
        <p:nvSpPr>
          <p:cNvPr id="4" name="灯片编号占位符 3"/>
          <p:cNvSpPr>
            <a:spLocks noGrp="1"/>
          </p:cNvSpPr>
          <p:nvPr>
            <p:ph type="sldNum" sz="quarter" idx="4294967295"/>
          </p:nvPr>
        </p:nvSpPr>
        <p:spPr>
          <a:xfrm>
            <a:off x="7981949" y="6240464"/>
            <a:ext cx="2182416" cy="206381"/>
          </a:xfrm>
        </p:spPr>
        <p:txBody>
          <a:bodyPr>
            <a:normAutofit fontScale="70000"/>
          </a:bodyPr>
          <a:lstStyle/>
          <a:p>
            <a:fld id="{5DD3DB80-B894-403A-B48E-6FDC1A72010E}"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6910" y="0"/>
            <a:ext cx="9667240" cy="1028700"/>
          </a:xfrm>
        </p:spPr>
        <p:txBody>
          <a:bodyPr/>
          <a:lstStyle/>
          <a:p>
            <a:pPr algn="l">
              <a:buClrTx/>
              <a:buSzTx/>
              <a:buFontTx/>
            </a:pPr>
            <a:r>
              <a:rPr lang="en-US" altLang="zh-CN" dirty="0">
                <a:solidFill>
                  <a:schemeClr val="tx1"/>
                </a:solidFill>
              </a:rPr>
              <a:t>TRPO</a:t>
            </a:r>
            <a:endParaRPr lang="en-US" altLang="zh-CN" dirty="0">
              <a:solidFill>
                <a:schemeClr val="tx1"/>
              </a:solidFill>
            </a:endParaRPr>
          </a:p>
        </p:txBody>
      </p:sp>
      <p:sp>
        <p:nvSpPr>
          <p:cNvPr id="5" name="文本占位符 3"/>
          <p:cNvSpPr txBox="1"/>
          <p:nvPr/>
        </p:nvSpPr>
        <p:spPr>
          <a:xfrm>
            <a:off x="3337084" y="4505293"/>
            <a:ext cx="2161556"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TRPO</a:t>
            </a:r>
            <a:r>
              <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的不足</a:t>
            </a:r>
            <a:endPar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内容占位符 2"/>
          <p:cNvSpPr txBox="1"/>
          <p:nvPr/>
        </p:nvSpPr>
        <p:spPr>
          <a:xfrm>
            <a:off x="5744123" y="4507332"/>
            <a:ext cx="4108323" cy="86772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重要性比例带来的大方差</a:t>
            </a:r>
            <a:endParaRPr lang="en-US" altLang="zh-CN" sz="18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求解约束优化问题的困难</a:t>
            </a:r>
            <a:endParaRPr lang="en-US" altLang="zh-CN" sz="18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buNone/>
            </a:pPr>
            <a:endParaRPr lang="en-US" altLang="zh-CN" sz="18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mc:Choice xmlns:a14="http://schemas.microsoft.com/office/drawing/2010/main" Requires="a14">
          <p:sp>
            <p:nvSpPr>
              <p:cNvPr id="7" name="内容占位符 2"/>
              <p:cNvSpPr txBox="1"/>
              <p:nvPr/>
            </p:nvSpPr>
            <p:spPr>
              <a:xfrm>
                <a:off x="677545" y="1623695"/>
                <a:ext cx="10916920" cy="2119630"/>
              </a:xfrm>
              <a:prstGeom prst="rect">
                <a:avLst/>
              </a:prstGeom>
            </p:spPr>
            <p:txBody>
              <a:bodyPr vert="horz" lIns="91440" tIns="45720" rIns="91440" bIns="45720" rtlCol="0">
                <a:normAutofit lnSpcReduction="2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TRPO, Trust Region Policy Optimization</a:t>
                </a: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信任区域</a:t>
                </a: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策略优化）使用</a:t>
                </a:r>
                <a:r>
                  <a:rPr lang="en-US" altLang="zh-CN"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KL</a:t>
                </a: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散度约束策略更新的幅度，</a:t>
                </a: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进而对策略价值做稳步地提升。</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信任区域策略优化的梯度上升法去除</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踩空落崖</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的风险，对策略优化方法十分重要。</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marL="0" indent="0" algn="ctr">
                  <a:buNone/>
                </a:pPr>
                <a14:m>
                  <m:oMathPara xmlns:m="http://schemas.openxmlformats.org/officeDocument/2006/math">
                    <m:oMathParaPr>
                      <m:jc m:val="center"/>
                    </m:oMathParaPr>
                    <m:oMath xmlns:m="http://schemas.openxmlformats.org/officeDocument/2006/math">
                      <m:sSup>
                        <m:sSup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func>
                        <m:func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r>
                            <m:rPr>
                              <m:sty m:val="p"/>
                            </m:rPr>
                            <a:rPr lang="en-US" altLang="zh-CN" sz="2000" b="0" i="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arg</m:t>
                          </m:r>
                        </m:fName>
                        <m:e>
                          <m:func>
                            <m:func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limLow>
                                <m:limLow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sz="2000" b="0" i="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sSup>
                                    <m:sSup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lim>
                              </m:limLow>
                            </m:fName>
                            <m:e>
                              <m:nary>
                                <m:naryPr>
                                  <m:chr m:val="∑"/>
                                  <m:supHide m:val="on"/>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up/>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sub>
                                  </m:s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sSub>
                                        <m:sSubPr>
                                          <m:ctrlPr>
                                            <a:rPr lang="en-US" altLang="zh-CN" sz="200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sub>
                                  </m:s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fPr>
                                    <m:num>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sSup>
                                            <m:sSup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sub>
                                      </m:sSub>
                                      <m:d>
                                        <m:d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num>
                                    <m:den>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den>
                                  </m:f>
                                  <m:sSup>
                                    <m:sSup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𝛾</m:t>
                                      </m:r>
                                    </m:e>
                                    <m:sup>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p>
                                  </m:sSup>
                                  <m:sSup>
                                    <m:sSup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sup>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sup>
                                  </m:sSup>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e>
                              </m:nary>
                            </m:e>
                          </m:func>
                        </m:e>
                      </m:func>
                    </m:oMath>
                  </m:oMathPara>
                </a14:m>
                <a:b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a:br>
                <a: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𝑠𝑢𝑐ℎ</m:t>
                    </m:r>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𝑡ℎ𝑎𝑡</m:t>
                    </m:r>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𝐷</m:t>
                        </m:r>
                      </m:e>
                      <m:sub>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𝐾𝐿</m:t>
                        </m:r>
                      </m:sub>
                    </m:sSub>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sSup>
                          <m:sSup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sub>
                    </m:sSub>
                    <m:d>
                      <m:d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e>
                        <m:sSub>
                          <m:sSub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𝜖</m:t>
                    </m:r>
                  </m:oMath>
                </a14:m>
                <a:endParaRPr lang="en-US" altLang="zh-CN"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7" name="内容占位符 2"/>
              <p:cNvSpPr txBox="1">
                <a:spLocks noRot="1" noChangeAspect="1" noMove="1" noResize="1" noEditPoints="1" noAdjustHandles="1" noChangeArrowheads="1" noChangeShapeType="1" noTextEdit="1"/>
              </p:cNvSpPr>
              <p:nvPr/>
            </p:nvSpPr>
            <p:spPr>
              <a:xfrm>
                <a:off x="677545" y="1623695"/>
                <a:ext cx="10916920" cy="211963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705" y="0"/>
            <a:ext cx="9656445" cy="1028700"/>
          </a:xfrm>
        </p:spPr>
        <p:txBody>
          <a:bodyPr/>
          <a:lstStyle/>
          <a:p>
            <a:pPr algn="l"/>
            <a:r>
              <a:rPr lang="en-US" altLang="zh-CN" dirty="0">
                <a:solidFill>
                  <a:schemeClr val="tx1"/>
                </a:solidFill>
                <a:latin typeface="Arial" panose="020B0604020202020204" pitchFamily="34" charset="0"/>
                <a:cs typeface="Arial" panose="020B0604020202020204" pitchFamily="34" charset="0"/>
              </a:rPr>
              <a:t>PPO: Proximal Policy Optimization</a:t>
            </a:r>
            <a:endParaRPr lang="en-US" altLang="zh-CN" dirty="0">
              <a:solidFill>
                <a:schemeClr val="tx1"/>
              </a:solidFill>
              <a:latin typeface="Arial" panose="020B0604020202020204" pitchFamily="34" charset="0"/>
              <a:ea typeface="阿里巴巴普惠体 B" panose="00020600040101010101" pitchFamily="18" charset="-122"/>
              <a:cs typeface="Arial" panose="020B0604020202020204" pitchFamily="34" charset="0"/>
            </a:endParaRPr>
          </a:p>
        </p:txBody>
      </p:sp>
      <p:sp>
        <p:nvSpPr>
          <p:cNvPr id="10" name="内容占位符 2"/>
          <p:cNvSpPr txBox="1"/>
          <p:nvPr/>
        </p:nvSpPr>
        <p:spPr>
          <a:xfrm>
            <a:off x="687705" y="1664970"/>
            <a:ext cx="10904855" cy="986155"/>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Font typeface="+mj-lt"/>
              <a:buNone/>
            </a:pPr>
            <a:r>
              <a:rPr lang="en-US" altLang="zh-CN" sz="2400" dirty="0">
                <a:solidFill>
                  <a:schemeClr val="tx1"/>
                </a:solidFill>
                <a:latin typeface="Arial" panose="020B0604020202020204" pitchFamily="34" charset="0"/>
                <a:cs typeface="Arial" panose="020B0604020202020204" pitchFamily="34" charset="0"/>
                <a:sym typeface="+mn-ea"/>
              </a:rPr>
              <a:t>       PPO</a:t>
            </a:r>
            <a:r>
              <a:rPr lang="zh-CN" altLang="en-US" sz="2400" dirty="0">
                <a:solidFill>
                  <a:schemeClr val="tx1"/>
                </a:solidFill>
                <a:latin typeface="Arial" panose="020B0604020202020204" pitchFamily="34" charset="0"/>
                <a:cs typeface="Arial" panose="020B0604020202020204" pitchFamily="34" charset="0"/>
                <a:sym typeface="+mn-ea"/>
              </a:rPr>
              <a:t>在</a:t>
            </a:r>
            <a:r>
              <a:rPr lang="en-US" altLang="zh-CN" sz="2400" dirty="0">
                <a:solidFill>
                  <a:schemeClr val="tx1"/>
                </a:solidFill>
                <a:latin typeface="Arial" panose="020B0604020202020204" pitchFamily="34" charset="0"/>
                <a:cs typeface="Arial" panose="020B0604020202020204" pitchFamily="34" charset="0"/>
                <a:sym typeface="+mn-ea"/>
              </a:rPr>
              <a:t>TRP</a:t>
            </a:r>
            <a:r>
              <a:rPr lang="zh-CN" altLang="en-US" sz="2400" dirty="0">
                <a:solidFill>
                  <a:schemeClr val="tx1"/>
                </a:solidFill>
                <a:latin typeface="Arial" panose="020B0604020202020204" pitchFamily="34" charset="0"/>
                <a:cs typeface="Arial" panose="020B0604020202020204" pitchFamily="34" charset="0"/>
                <a:sym typeface="+mn-ea"/>
              </a:rPr>
              <a:t>O的基础上进一步通过限制importance ratio的range，构建优化目标的下界，进一步保证优化的稳定效果。理论更简洁，操作更简单，实验效果更好，是目前最常用的深度策略梯度算法。</a:t>
            </a:r>
            <a:endParaRPr lang="zh-CN" altLang="en-US" sz="2400" dirty="0">
              <a:solidFill>
                <a:schemeClr val="tx1"/>
              </a:solidFill>
              <a:latin typeface="Arial" panose="020B0604020202020204" pitchFamily="34" charset="0"/>
              <a:cs typeface="Arial" panose="020B0604020202020204" pitchFamily="34" charset="0"/>
              <a:sym typeface="+mn-ea"/>
            </a:endParaRPr>
          </a:p>
          <a:p>
            <a:pPr marL="0" algn="l">
              <a:buFont typeface="+mj-lt"/>
              <a:buNone/>
            </a:pPr>
            <a:r>
              <a:rPr lang="zh-CN" altLang="en-US" sz="2400" dirty="0">
                <a:solidFill>
                  <a:schemeClr val="tx1"/>
                </a:solidFill>
                <a:latin typeface="Arial" panose="020B0604020202020204" pitchFamily="34" charset="0"/>
                <a:cs typeface="Arial" panose="020B0604020202020204" pitchFamily="34" charset="0"/>
                <a:sym typeface="+mn-ea"/>
              </a:rPr>
              <a:t> </a:t>
            </a:r>
            <a:r>
              <a:rPr lang="en-US" altLang="zh-CN" sz="2400" dirty="0">
                <a:solidFill>
                  <a:schemeClr val="tx1"/>
                </a:solidFill>
                <a:latin typeface="Arial" panose="020B0604020202020204" pitchFamily="34" charset="0"/>
                <a:cs typeface="Arial" panose="020B0604020202020204" pitchFamily="34" charset="0"/>
                <a:sym typeface="+mn-ea"/>
              </a:rPr>
              <a:t>      </a:t>
            </a:r>
            <a:r>
              <a:rPr lang="zh-CN" altLang="en-US" sz="2400" dirty="0">
                <a:solidFill>
                  <a:schemeClr val="tx1"/>
                </a:solidFill>
                <a:latin typeface="Arial" panose="020B0604020202020204" pitchFamily="34" charset="0"/>
                <a:cs typeface="Arial" panose="020B0604020202020204" pitchFamily="34" charset="0"/>
              </a:rPr>
              <a:t>截断式</a:t>
            </a:r>
            <a:r>
              <a:rPr lang="en-US" altLang="zh-CN" sz="2400" dirty="0">
                <a:solidFill>
                  <a:schemeClr val="tx1"/>
                </a:solidFill>
                <a:latin typeface="Arial" panose="020B0604020202020204" pitchFamily="34" charset="0"/>
                <a:cs typeface="Arial" panose="020B0604020202020204" pitchFamily="34" charset="0"/>
              </a:rPr>
              <a:t>PPO</a:t>
            </a:r>
            <a:r>
              <a:rPr lang="zh-CN" altLang="en-US" sz="2400" dirty="0">
                <a:solidFill>
                  <a:schemeClr val="tx1"/>
                </a:solidFill>
                <a:latin typeface="Arial" panose="020B0604020202020204" pitchFamily="34" charset="0"/>
                <a:cs typeface="Arial" panose="020B0604020202020204" pitchFamily="34" charset="0"/>
              </a:rPr>
              <a:t>的优化目标：</a:t>
            </a:r>
            <a:endParaRPr lang="zh-CN" altLang="en-US" sz="24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文本框 2"/>
              <p:cNvSpPr txBox="1"/>
              <p:nvPr/>
            </p:nvSpPr>
            <p:spPr>
              <a:xfrm>
                <a:off x="687070" y="3313430"/>
                <a:ext cx="10904855" cy="828675"/>
              </a:xfrm>
              <a:prstGeom prst="rect">
                <a:avLst/>
              </a:prstGeom>
              <a:noFill/>
            </p:spPr>
            <p:txBody>
              <a:bodyPr wrap="square" rtlCol="0" anchor="t">
                <a:spAutoFit/>
              </a:bodyPr>
              <a:p>
                <a14:m>
                  <m:oMathPara xmlns:m="http://schemas.openxmlformats.org/officeDocument/2006/math">
                    <m:oMathParaPr>
                      <m:jc m:val="center"/>
                    </m:oMathParaPr>
                    <m:oMath xmlns:m="http://schemas.openxmlformats.org/officeDocument/2006/math">
                      <m:func>
                        <m:func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r>
                            <m:rPr>
                              <m:sty m:val="p"/>
                            </m:rPr>
                            <a:rPr lang="en-US" altLang="zh-CN" sz="2000" b="0" i="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arg</m:t>
                          </m:r>
                        </m:fName>
                        <m:e>
                          <m:func>
                            <m:func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limLow>
                                <m:limLow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sz="2000" b="0" i="0"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sSup>
                                    <m:sSupPr>
                                      <m:ctrlP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lim>
                              </m:limLow>
                            </m:fName>
                            <m:e>
                              <m:nary>
                                <m:naryPr>
                                  <m:chr m:val="∑"/>
                                  <m:supHide m:val="on"/>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up/>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sub>
                                  </m:s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sSub>
                                        <m:sSubPr>
                                          <m:ctrlPr>
                                            <a:rPr lang="en-US" altLang="zh-CN" sz="200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sub>
                                  </m:s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func>
                                    <m:funcPr>
                                      <m:ctrlPr>
                                        <a:rPr lang="en-US" altLang="zh-CN" sz="2000" i="1">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funcPr>
                                    <m:fName>
                                      <m:limLow>
                                        <m:limLowPr>
                                          <m:ctrlPr>
                                            <a:rPr lang="en-US" altLang="zh-CN" sz="200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ctrlPr>
                                        </m:limLowPr>
                                        <m:e>
                                          <m:r>
                                            <m:rPr>
                                              <m:sty m:val="p"/>
                                            </m:rPr>
                                            <a:rPr lang="en-US" altLang="zh-CN" sz="200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min</m:t>
                                          </m:r>
                                          <m:r>
                                            <a:rPr lang="en-US" altLang="zh-CN" sz="2000">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t>
                                          </m:r>
                                        </m:e>
                                        <m:lim/>
                                      </m:limLow>
                                    </m:fName>
                                    <m:e>
                                      <m:f>
                                        <m:f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fPr>
                                        <m:num>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sSup>
                                                <m:sSup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sub>
                                          </m:sSub>
                                          <m:d>
                                            <m:d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num>
                                        <m:den>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den>
                                      </m:f>
                                      <m:sSup>
                                        <m:sSup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sup>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sup>
                                      </m:sSup>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e>
                                  </m:func>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𝑐𝑙𝑖𝑝</m:t>
                                  </m:r>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fPr>
                                    <m:num>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sSup>
                                            <m:sSup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sub>
                                      </m:sSub>
                                      <m:d>
                                        <m:d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num>
                                    <m:den>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e>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den>
                                  </m:f>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2000" i="1">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𝜀</m:t>
                                  </m:r>
                                  <m:r>
                                    <a:rPr lang="en-US" altLang="zh-CN" sz="2000" i="1">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sz="2000" i="1">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1</m:t>
                                  </m:r>
                                  <m:r>
                                    <a:rPr lang="en-US" altLang="zh-CN" sz="2000" i="1">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sz="2000" i="1">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𝜀</m:t>
                                  </m:r>
                                  <m:r>
                                    <a:rPr lang="en-US" altLang="zh-CN" sz="2000" i="1">
                                      <a:solidFill>
                                        <a:schemeClr val="tx1"/>
                                      </a:solidFill>
                                      <a:latin typeface="Cambria Math" panose="02040503050406030204" pitchFamily="18" charset="0"/>
                                      <a:ea typeface="阿里巴巴普惠体 R" panose="00020600040101010101" pitchFamily="18" charset="-122"/>
                                      <a:cs typeface="Cambria Math" panose="02040503050406030204" pitchFamily="18" charset="0"/>
                                    </a:rPr>
                                    <m:t>)</m:t>
                                  </m:r>
                                  <m:sSup>
                                    <m:sSup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𝐴</m:t>
                                      </m:r>
                                    </m:e>
                                    <m:sup>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𝜋</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sup>
                                  </m:sSup>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e>
                              </m:nary>
                            </m:e>
                          </m:func>
                        </m:e>
                      </m:func>
                    </m:oMath>
                  </m:oMathPara>
                </a14:m>
                <a:endParaRPr lang="en-US" altLang="zh-CN" sz="2000" i="1">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687070" y="3313430"/>
                <a:ext cx="10904855" cy="82867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180" y="0"/>
            <a:ext cx="9665970" cy="1028700"/>
          </a:xfrm>
        </p:spPr>
        <p:txBody>
          <a:bodyPr/>
          <a:lstStyle/>
          <a:p>
            <a:pPr algn="l">
              <a:buClrTx/>
              <a:buSzTx/>
              <a:buFontTx/>
            </a:pPr>
            <a:r>
              <a:rPr lang="en-US" altLang="zh-CN" dirty="0"/>
              <a:t>SAC(</a:t>
            </a:r>
            <a:r>
              <a:rPr lang="en-US" altLang="zh-CN" dirty="0">
                <a:sym typeface="+mn-ea"/>
              </a:rPr>
              <a:t>Soft Actor-Critic)</a:t>
            </a:r>
            <a:endParaRPr lang="en-US" altLang="zh-CN" dirty="0"/>
          </a:p>
        </p:txBody>
      </p:sp>
      <mc:AlternateContent xmlns:mc="http://schemas.openxmlformats.org/markup-compatibility/2006">
        <mc:Choice xmlns:a14="http://schemas.microsoft.com/office/drawing/2010/main" Requires="a14">
          <p:sp>
            <p:nvSpPr>
              <p:cNvPr id="5" name="内容占位符 2"/>
              <p:cNvSpPr txBox="1"/>
              <p:nvPr/>
            </p:nvSpPr>
            <p:spPr>
              <a:xfrm>
                <a:off x="678180" y="1395095"/>
                <a:ext cx="10901680" cy="355727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auto">
                  <a:spcBef>
                    <a:spcPts val="0"/>
                  </a:spcBef>
                  <a:buNone/>
                </a:pPr>
                <a:r>
                  <a:rPr lang="en-US" altLang="zh-CN"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SAC</a:t>
                </a:r>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的核心思想是在标准的</a:t>
                </a:r>
                <a:r>
                  <a:rPr lang="en-US" altLang="zh-CN"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Actor-Critic</a:t>
                </a:r>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结构上添加了一个</a:t>
                </a:r>
                <a:r>
                  <a:rPr lang="en-US" altLang="zh-CN"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软</a:t>
                </a:r>
                <a:r>
                  <a:rPr lang="en-US" altLang="zh-CN"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目标，即最大熵目标。传统</a:t>
                </a:r>
                <a:r>
                  <a:rPr lang="en-US" altLang="zh-CN"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Actor-Critic</a:t>
                </a:r>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方法的目标是找到一个使长期累积奖励最大化的策略</a:t>
                </a:r>
                <a14:m>
                  <m:oMath xmlns:m="http://schemas.openxmlformats.org/officeDocument/2006/math">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𝜋</m:t>
                    </m:r>
                  </m:oMath>
                </a14:m>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SAC</a:t>
                </a:r>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在此基础上引入了一个额外的约束条件</a:t>
                </a:r>
                <a:r>
                  <a:rPr lang="en-US" altLang="zh-CN"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最大化动作分布的熵</a:t>
                </a:r>
                <a14:m>
                  <m:oMath xmlns:m="http://schemas.openxmlformats.org/officeDocument/2006/math">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𝐻</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𝜋</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m:t>
                    </m:r>
                    <m:sSub>
                      <m:sSubPr>
                        <m:ctrlP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ctrlPr>
                      </m:sSubPr>
                      <m:e>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𝑠</m:t>
                        </m:r>
                      </m:e>
                      <m:sub>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𝑡</m:t>
                        </m:r>
                      </m:sub>
                    </m:sSub>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m:t>
                    </m:r>
                  </m:oMath>
                </a14:m>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SAC</a:t>
                </a:r>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的目标函数可以表达为：</a:t>
                </a:r>
                <a:endPar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1" indent="0" algn="ctr" fontAlgn="auto">
                  <a:spcBef>
                    <a:spcPts val="0"/>
                  </a:spcBef>
                  <a:buNone/>
                </a:pPr>
                <a14:m>
                  <m:oMathPara xmlns:m="http://schemas.openxmlformats.org/officeDocument/2006/math">
                    <m:oMathParaPr>
                      <m:jc m:val="centerGroup"/>
                    </m:oMathParaPr>
                    <m:oMath xmlns:m="http://schemas.openxmlformats.org/officeDocument/2006/math">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𝐽</m:t>
                      </m:r>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𝜋</m:t>
                      </m:r>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𝐸</m:t>
                      </m:r>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m:t>
                      </m:r>
                      <m:nary>
                        <m:naryPr>
                          <m:chr m:val="∑"/>
                          <m:limLoc m:val="undOvr"/>
                          <m:ctrlP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ctrlPr>
                        </m:naryPr>
                        <m:sub>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𝑡</m:t>
                          </m:r>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0</m:t>
                          </m:r>
                        </m:sub>
                        <m:sup>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𝑇</m:t>
                          </m:r>
                        </m:sup>
                        <m:e>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𝑟</m:t>
                          </m:r>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m:t>
                          </m:r>
                          <m:sSub>
                            <m:sSubPr>
                              <m:ctrlP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ctrlPr>
                            </m:sSubPr>
                            <m:e>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𝑠</m:t>
                              </m:r>
                            </m:e>
                            <m:sub>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𝑡</m:t>
                              </m:r>
                            </m:sub>
                          </m:sSub>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 </m:t>
                          </m:r>
                          <m:sSub>
                            <m:sSubPr>
                              <m:ctrlP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ctrlPr>
                            </m:sSubPr>
                            <m:e>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𝑎</m:t>
                              </m:r>
                            </m:e>
                            <m:sub>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𝑡</m:t>
                              </m:r>
                            </m:sub>
                          </m:sSub>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m:t>
                          </m:r>
                        </m:e>
                      </m:nary>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𝛼</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𝐻</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𝜋</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m:t>
                      </m:r>
                      <m:sSub>
                        <m:sSubPr>
                          <m:ctrlP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ctrlPr>
                        </m:sSubPr>
                        <m:e>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𝑠</m:t>
                          </m:r>
                        </m:e>
                        <m:sub>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𝑡</m:t>
                          </m:r>
                        </m:sub>
                      </m:sSub>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m:t>
                      </m:r>
                    </m:oMath>
                  </m:oMathPara>
                </a14:m>
                <a:endPar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1" indent="0" fontAlgn="auto">
                  <a:spcBef>
                    <a:spcPts val="0"/>
                  </a:spcBef>
                  <a:buNone/>
                </a:pPr>
                <a:r>
                  <a:rPr lang="en-US" altLang="zh-CN"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14:m>
                  <m:oMath xmlns:m="http://schemas.openxmlformats.org/officeDocument/2006/math">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𝐻</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𝜋</m:t>
                    </m:r>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m:t>
                    </m:r>
                    <m:sSub>
                      <m:sSubPr>
                        <m:ctrlP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ctrlPr>
                      </m:sSubPr>
                      <m:e>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𝑠</m:t>
                        </m:r>
                      </m:e>
                      <m:sub>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𝑡</m:t>
                        </m:r>
                      </m:sub>
                    </m:sSub>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m:t>
                    </m:r>
                  </m:oMath>
                </a14:m>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表示策略</a:t>
                </a:r>
                <a14:m>
                  <m:oMath xmlns:m="http://schemas.openxmlformats.org/officeDocument/2006/math">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𝜋</m:t>
                    </m:r>
                  </m:oMath>
                </a14:m>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在状态</a:t>
                </a:r>
                <a14:m>
                  <m:oMath xmlns:m="http://schemas.openxmlformats.org/officeDocument/2006/math">
                    <m:sSub>
                      <m:sSubPr>
                        <m:ctrlP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ctrlPr>
                      </m:sSubPr>
                      <m:e>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𝑠</m:t>
                        </m:r>
                      </m:e>
                      <m:sub>
                        <m:r>
                          <a:rPr lang="en-US" altLang="zh-CN" sz="2000" b="0" i="1" dirty="0">
                            <a:latin typeface="Cambria Math" panose="02040503050406030204" pitchFamily="18" charset="0"/>
                            <a:ea typeface="阿里巴巴普惠体 R" panose="00020600040101010101" pitchFamily="18" charset="-122"/>
                            <a:cs typeface="Cambria Math" panose="02040503050406030204" pitchFamily="18" charset="0"/>
                          </a:rPr>
                          <m:t>𝑡</m:t>
                        </m:r>
                      </m:sub>
                    </m:sSub>
                  </m:oMath>
                </a14:m>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下的熵，</a:t>
                </a:r>
                <a14:m>
                  <m:oMath xmlns:m="http://schemas.openxmlformats.org/officeDocument/2006/math">
                    <m:r>
                      <a:rPr lang="en-US" altLang="zh-CN" sz="2000" i="1" dirty="0">
                        <a:latin typeface="Cambria Math" panose="02040503050406030204" pitchFamily="18" charset="0"/>
                        <a:ea typeface="阿里巴巴普惠体 R" panose="00020600040101010101" pitchFamily="18" charset="-122"/>
                        <a:cs typeface="Cambria Math" panose="02040503050406030204" pitchFamily="18" charset="0"/>
                      </a:rPr>
                      <m:t>𝛼</m:t>
                    </m:r>
                  </m:oMath>
                </a14:m>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是控制熵重要性的超参数。</a:t>
                </a:r>
                <a:endPar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1" indent="0" fontAlgn="auto">
                  <a:spcBef>
                    <a:spcPts val="0"/>
                  </a:spcBef>
                  <a:buNone/>
                </a:pPr>
                <a:r>
                  <a:rPr lang="en-US" altLang="zh-CN"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SAC</a:t>
                </a:r>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是融合了最大熵原则的先进强化学习算法，它将熵最大化作为策略优化的额外目标，在保证收敛性的同时维持策略的多样性，使其具备更好的探索能力和更稳定的学习能力。无论是在理论研究还是实际应用方面，</a:t>
                </a:r>
                <a:r>
                  <a:rPr lang="en-US" altLang="zh-CN"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SAC</a:t>
                </a:r>
                <a:r>
                  <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都展现出了显著的优势，特别是在解决连续动作空间下的强化学习问题上表现出了良好的性能和鲁棒性。</a:t>
                </a:r>
                <a:endParaRPr lang="zh-CN" altLang="en-US" sz="20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678180" y="1395095"/>
                <a:ext cx="10901680" cy="355727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385" y="0"/>
            <a:ext cx="9676765" cy="1028700"/>
          </a:xfrm>
        </p:spPr>
        <p:txBody>
          <a:bodyPr/>
          <a:lstStyle/>
          <a:p>
            <a:pPr algn="l"/>
            <a:r>
              <a:rPr lang="en-US" altLang="zh-CN" dirty="0"/>
              <a:t>DDPG</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内容占位符 2"/>
          <p:cNvSpPr txBox="1"/>
          <p:nvPr/>
        </p:nvSpPr>
        <p:spPr>
          <a:xfrm>
            <a:off x="668020" y="1344295"/>
            <a:ext cx="10932160" cy="5085715"/>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gn="l">
              <a:lnSpc>
                <a:spcPct val="100000"/>
              </a:lnSpc>
              <a:spcBef>
                <a:spcPts val="1000"/>
              </a:spcBef>
              <a:spcAft>
                <a:spcPts val="1200"/>
              </a:spcAft>
              <a:buFont typeface="Wingdings" panose="05000000000000000000" pitchFamily="2" charset="2"/>
              <a:buChar char="p"/>
            </a:pP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在实际应用中</a:t>
            </a:r>
            <a:r>
              <a:rPr lang="zh-CN" altLang="en-US" sz="20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actor-critic</a:t>
            </a:r>
            <a:r>
              <a:rPr lang="zh-CN" altLang="en-US" sz="20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方法在面对有挑战性的问题时是不稳定的。</a:t>
            </a:r>
            <a:endParaRPr lang="zh-CN" altLang="en-US" sz="20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深度确定性策略梯度</a:t>
            </a:r>
            <a:r>
              <a:rPr lang="en-US" altLang="zh-CN"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(Deep Deterministic Policy Gradient, DDPG)</a:t>
            </a: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给出了在确定性策略梯度（</a:t>
            </a:r>
            <a:r>
              <a:rPr lang="en-US" altLang="zh-CN"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DPG</a:t>
            </a:r>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）基础上的解决方法</a:t>
            </a:r>
            <a:endParaRPr lang="en-US" altLang="zh-CN"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经验重放（离线策略）</a:t>
            </a:r>
            <a:endParaRPr lang="en-US" altLang="zh-CN"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sz="20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目标网络</a:t>
            </a:r>
            <a:endParaRPr lang="en-US" altLang="zh-CN" sz="20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sz="20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在动作输入前批标准化</a:t>
            </a:r>
            <a:r>
              <a:rPr lang="en-US" altLang="zh-CN" sz="20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Q</a:t>
            </a:r>
            <a:r>
              <a:rPr lang="zh-CN" altLang="en-US" sz="20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网络</a:t>
            </a:r>
            <a:endParaRPr lang="en-US" altLang="zh-CN" sz="20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sz="20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添加连续噪声</a:t>
            </a:r>
            <a:endParaRPr lang="zh-CN" altLang="en-US" sz="2000" b="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 name="table 94"/>
          <p:cNvGraphicFramePr>
            <a:graphicFrameLocks noGrp="1"/>
          </p:cNvGraphicFramePr>
          <p:nvPr/>
        </p:nvGraphicFramePr>
        <p:xfrm>
          <a:off x="2281852" y="2352150"/>
          <a:ext cx="7640955" cy="3711575"/>
        </p:xfrm>
        <a:graphic>
          <a:graphicData uri="http://schemas.openxmlformats.org/drawingml/2006/table">
            <a:tbl>
              <a:tblPr/>
              <a:tblGrid>
                <a:gridCol w="2047875"/>
                <a:gridCol w="2921635"/>
                <a:gridCol w="2671445"/>
              </a:tblGrid>
              <a:tr h="1009014">
                <a:tc>
                  <a:txBody>
                    <a:bodyPr/>
                    <a:lstStyle/>
                    <a:p>
                      <a:pPr algn="l" rtl="0" eaLnBrk="0">
                        <a:lnSpc>
                          <a:spcPct val="133000"/>
                        </a:lnSpc>
                      </a:pPr>
                      <a:endParaRPr sz="1000" dirty="0">
                        <a:latin typeface="Arial" panose="020B0604020202020204"/>
                        <a:ea typeface="Arial" panose="020B0604020202020204"/>
                        <a:cs typeface="Arial" panose="020B0604020202020204"/>
                      </a:endParaRPr>
                    </a:p>
                    <a:p>
                      <a:pPr algn="l" rtl="0" eaLnBrk="0">
                        <a:lnSpc>
                          <a:spcPct val="133000"/>
                        </a:lnSpc>
                      </a:pPr>
                      <a:endParaRPr sz="1000" dirty="0">
                        <a:latin typeface="Arial" panose="020B0604020202020204"/>
                        <a:ea typeface="Arial" panose="020B0604020202020204"/>
                        <a:cs typeface="Arial" panose="020B0604020202020204"/>
                      </a:endParaRPr>
                    </a:p>
                    <a:p>
                      <a:pPr marL="100330" algn="l" rtl="0" eaLnBrk="0">
                        <a:lnSpc>
                          <a:spcPct val="88000"/>
                        </a:lnSpc>
                        <a:spcBef>
                          <a:spcPts val="5"/>
                        </a:spcBef>
                      </a:pPr>
                      <a:r>
                        <a:rPr sz="1500" b="1"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环境特性</a:t>
                      </a:r>
                      <a:endParaRPr sz="1500" dirty="0">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EEFD"/>
                    </a:solidFill>
                  </a:tcPr>
                </a:tc>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marL="109855" algn="l" rtl="0" eaLnBrk="0">
                        <a:lnSpc>
                          <a:spcPct val="88000"/>
                        </a:lnSpc>
                        <a:spcBef>
                          <a:spcPts val="5"/>
                        </a:spcBef>
                      </a:pPr>
                      <a:r>
                        <a:rPr sz="1500" b="1"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白盒环境</a:t>
                      </a:r>
                      <a:endParaRPr sz="1500" dirty="0">
                        <a:latin typeface="微软雅黑" panose="020B0503020204020204" charset="-122"/>
                        <a:ea typeface="微软雅黑" panose="020B0503020204020204" charset="-122"/>
                        <a:cs typeface="微软雅黑" panose="020B0503020204020204" charset="-122"/>
                      </a:endParaRPr>
                    </a:p>
                    <a:p>
                      <a:pPr marL="381000" indent="-278765" algn="l" rtl="0" eaLnBrk="0">
                        <a:lnSpc>
                          <a:spcPct val="98000"/>
                        </a:lnSpc>
                        <a:spcBef>
                          <a:spcPts val="345"/>
                        </a:spcBef>
                      </a:pPr>
                      <a:r>
                        <a:rPr sz="1500" kern="0" spc="80" dirty="0">
                          <a:solidFill>
                            <a:srgbClr val="000000">
                              <a:alpha val="100000"/>
                            </a:srgbClr>
                          </a:solidFill>
                          <a:latin typeface="Arial" panose="020B0604020202020204"/>
                          <a:ea typeface="Arial" panose="020B0604020202020204"/>
                          <a:cs typeface="Arial" panose="020B0604020202020204"/>
                        </a:rPr>
                        <a:t>•</a:t>
                      </a:r>
                      <a:r>
                        <a:rPr sz="15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变量和目标之间的关系</a:t>
                      </a:r>
                      <a:r>
                        <a:rPr sz="15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可</a:t>
                      </a:r>
                      <a:endParaRPr sz="15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p>
                      <a:pPr marL="381000" indent="-278765" algn="l" rtl="0" eaLnBrk="0">
                        <a:lnSpc>
                          <a:spcPct val="98000"/>
                        </a:lnSpc>
                        <a:spcBef>
                          <a:spcPts val="345"/>
                        </a:spcBef>
                      </a:pPr>
                      <a:r>
                        <a:rPr sz="15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以用具体公式表示</a:t>
                      </a:r>
                      <a:endParaRPr sz="1500" dirty="0">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EEFD"/>
                    </a:solidFill>
                  </a:tcPr>
                </a:tc>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marL="95885" algn="l" rtl="0" eaLnBrk="0">
                        <a:lnSpc>
                          <a:spcPct val="88000"/>
                        </a:lnSpc>
                        <a:spcBef>
                          <a:spcPts val="5"/>
                        </a:spcBef>
                      </a:pPr>
                      <a:r>
                        <a:rPr sz="1500" b="1"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黑盒环境</a:t>
                      </a:r>
                      <a:endParaRPr sz="1500" dirty="0">
                        <a:latin typeface="微软雅黑" panose="020B0503020204020204" charset="-122"/>
                        <a:ea typeface="微软雅黑" panose="020B0503020204020204" charset="-122"/>
                        <a:cs typeface="微软雅黑" panose="020B0503020204020204" charset="-122"/>
                      </a:endParaRPr>
                    </a:p>
                    <a:p>
                      <a:pPr marL="380365" indent="-278130" algn="l" rtl="0" eaLnBrk="0">
                        <a:lnSpc>
                          <a:spcPct val="98000"/>
                        </a:lnSpc>
                        <a:spcBef>
                          <a:spcPts val="345"/>
                        </a:spcBef>
                      </a:pPr>
                      <a:r>
                        <a:rPr sz="1500" kern="0" spc="80" dirty="0">
                          <a:solidFill>
                            <a:srgbClr val="000000">
                              <a:alpha val="100000"/>
                            </a:srgbClr>
                          </a:solidFill>
                          <a:latin typeface="Arial" panose="020B0604020202020204"/>
                          <a:ea typeface="Arial" panose="020B0604020202020204"/>
                          <a:cs typeface="Arial" panose="020B0604020202020204"/>
                        </a:rPr>
                        <a:t>•</a:t>
                      </a:r>
                      <a:r>
                        <a:rPr sz="15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变量和目标之间的关系</a:t>
                      </a:r>
                      <a:r>
                        <a:rPr sz="15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无</a:t>
                      </a:r>
                      <a:endParaRPr sz="15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p>
                      <a:pPr marL="380365" indent="-278130" algn="l" rtl="0" eaLnBrk="0">
                        <a:lnSpc>
                          <a:spcPct val="98000"/>
                        </a:lnSpc>
                        <a:spcBef>
                          <a:spcPts val="345"/>
                        </a:spcBef>
                      </a:pPr>
                      <a:r>
                        <a:rPr sz="15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法用具体公式表示</a:t>
                      </a:r>
                      <a:endParaRPr sz="1500" dirty="0">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EEFD"/>
                    </a:solidFill>
                  </a:tcPr>
                </a:tc>
              </a:tr>
              <a:tr h="1344930">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marL="101600" algn="l" rtl="0" eaLnBrk="0">
                        <a:lnSpc>
                          <a:spcPct val="88000"/>
                        </a:lnSpc>
                        <a:spcBef>
                          <a:spcPts val="5"/>
                        </a:spcBef>
                      </a:pPr>
                      <a:r>
                        <a:rPr sz="1500" b="1"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静态环境</a:t>
                      </a:r>
                      <a:endParaRPr sz="1500" dirty="0">
                        <a:latin typeface="微软雅黑" panose="020B0503020204020204" charset="-122"/>
                        <a:ea typeface="微软雅黑" panose="020B0503020204020204" charset="-122"/>
                        <a:cs typeface="微软雅黑" panose="020B0503020204020204" charset="-122"/>
                      </a:endParaRPr>
                    </a:p>
                    <a:p>
                      <a:pPr marL="107950" algn="l" rtl="0" eaLnBrk="0">
                        <a:lnSpc>
                          <a:spcPct val="88000"/>
                        </a:lnSpc>
                        <a:spcBef>
                          <a:spcPts val="415"/>
                        </a:spcBef>
                      </a:pPr>
                      <a:r>
                        <a:rPr sz="1500" kern="0" spc="80" dirty="0">
                          <a:solidFill>
                            <a:srgbClr val="000000">
                              <a:alpha val="100000"/>
                            </a:srgbClr>
                          </a:solidFill>
                          <a:latin typeface="Arial" panose="020B0604020202020204"/>
                          <a:ea typeface="Arial" panose="020B0604020202020204"/>
                          <a:cs typeface="Arial" panose="020B0604020202020204"/>
                        </a:rPr>
                        <a:t>•</a:t>
                      </a:r>
                      <a:r>
                        <a:rPr sz="15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环境没有转移的状态</a:t>
                      </a:r>
                      <a:endParaRPr sz="1500" dirty="0">
                        <a:latin typeface="微软雅黑" panose="020B0503020204020204" charset="-122"/>
                        <a:ea typeface="微软雅黑" panose="020B0503020204020204" charset="-122"/>
                        <a:cs typeface="微软雅黑" panose="020B0503020204020204" charset="-122"/>
                      </a:endParaRPr>
                    </a:p>
                    <a:p>
                      <a:pPr marL="107950" algn="l" rtl="0" eaLnBrk="0">
                        <a:lnSpc>
                          <a:spcPct val="88000"/>
                        </a:lnSpc>
                        <a:spcBef>
                          <a:spcPts val="305"/>
                        </a:spcBef>
                      </a:pPr>
                      <a:r>
                        <a:rPr sz="1500" kern="0" spc="60" dirty="0">
                          <a:solidFill>
                            <a:srgbClr val="000000">
                              <a:alpha val="100000"/>
                            </a:srgbClr>
                          </a:solidFill>
                          <a:latin typeface="Arial" panose="020B0604020202020204"/>
                          <a:ea typeface="Arial" panose="020B0604020202020204"/>
                          <a:cs typeface="Arial" panose="020B0604020202020204"/>
                        </a:rPr>
                        <a:t>•</a:t>
                      </a:r>
                      <a:r>
                        <a:rPr sz="15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单步决策</a:t>
                      </a:r>
                      <a:endParaRPr sz="1500" dirty="0">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EEFD"/>
                    </a:solidFill>
                  </a:tcPr>
                </a:tc>
                <a:tc>
                  <a:txBody>
                    <a:bodyPr/>
                    <a:lstStyle/>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marL="94615" algn="l" rtl="0" eaLnBrk="0">
                        <a:lnSpc>
                          <a:spcPct val="87000"/>
                        </a:lnSpc>
                        <a:spcBef>
                          <a:spcPts val="0"/>
                        </a:spcBef>
                      </a:pPr>
                      <a:r>
                        <a:rPr sz="15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运筹优化</a:t>
                      </a:r>
                      <a:endParaRPr sz="1500" dirty="0">
                        <a:latin typeface="微软雅黑" panose="020B0503020204020204" charset="-122"/>
                        <a:ea typeface="微软雅黑" panose="020B0503020204020204" charset="-122"/>
                        <a:cs typeface="微软雅黑" panose="020B0503020204020204" charset="-122"/>
                      </a:endParaRPr>
                    </a:p>
                    <a:p>
                      <a:pPr marL="102235" algn="l" rtl="0" eaLnBrk="0">
                        <a:lnSpc>
                          <a:spcPct val="97000"/>
                        </a:lnSpc>
                        <a:spcBef>
                          <a:spcPts val="365"/>
                        </a:spcBef>
                      </a:pPr>
                      <a:r>
                        <a:rPr sz="1500" kern="0" spc="10" dirty="0">
                          <a:solidFill>
                            <a:srgbClr val="000000">
                              <a:alpha val="100000"/>
                            </a:srgbClr>
                          </a:solidFill>
                          <a:latin typeface="Arial" panose="020B0604020202020204"/>
                          <a:ea typeface="Arial" panose="020B0604020202020204"/>
                          <a:cs typeface="Arial" panose="020B0604020202020204"/>
                        </a:rPr>
                        <a:t>•</a:t>
                      </a:r>
                      <a:r>
                        <a:rPr sz="15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（混合整数）线性规划</a:t>
                      </a:r>
                      <a:r>
                        <a:rPr sz="15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endParaRPr sz="15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p>
                      <a:pPr marL="102235" algn="l" rtl="0" eaLnBrk="0">
                        <a:lnSpc>
                          <a:spcPct val="97000"/>
                        </a:lnSpc>
                        <a:spcBef>
                          <a:spcPts val="365"/>
                        </a:spcBef>
                      </a:pPr>
                      <a:r>
                        <a:rPr sz="1500" kern="0" spc="60" dirty="0">
                          <a:solidFill>
                            <a:srgbClr val="000000">
                              <a:alpha val="100000"/>
                            </a:srgbClr>
                          </a:solidFill>
                          <a:latin typeface="Arial" panose="020B0604020202020204"/>
                          <a:ea typeface="Arial" panose="020B0604020202020204"/>
                          <a:cs typeface="Arial" panose="020B0604020202020204"/>
                        </a:rPr>
                        <a:t>•</a:t>
                      </a:r>
                      <a:r>
                        <a:rPr sz="15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非线形优化</a:t>
                      </a:r>
                      <a:endParaRPr sz="1500" dirty="0">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marL="95885" algn="l" rtl="0" eaLnBrk="0">
                        <a:lnSpc>
                          <a:spcPct val="87000"/>
                        </a:lnSpc>
                        <a:spcBef>
                          <a:spcPts val="5"/>
                        </a:spcBef>
                      </a:pPr>
                      <a:r>
                        <a:rPr sz="15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黑盒优化</a:t>
                      </a:r>
                      <a:endParaRPr sz="1500" dirty="0">
                        <a:latin typeface="微软雅黑" panose="020B0503020204020204" charset="-122"/>
                        <a:ea typeface="微软雅黑" panose="020B0503020204020204" charset="-122"/>
                        <a:cs typeface="微软雅黑" panose="020B0503020204020204" charset="-122"/>
                      </a:endParaRPr>
                    </a:p>
                    <a:p>
                      <a:pPr marL="102235" algn="l" rtl="0" eaLnBrk="0">
                        <a:lnSpc>
                          <a:spcPct val="99000"/>
                        </a:lnSpc>
                        <a:spcBef>
                          <a:spcPts val="310"/>
                        </a:spcBef>
                      </a:pPr>
                      <a:r>
                        <a:rPr sz="1500" kern="0" spc="80" dirty="0">
                          <a:solidFill>
                            <a:srgbClr val="000000">
                              <a:alpha val="100000"/>
                            </a:srgbClr>
                          </a:solidFill>
                          <a:latin typeface="Arial" panose="020B0604020202020204"/>
                          <a:ea typeface="Arial" panose="020B0604020202020204"/>
                          <a:cs typeface="Arial" panose="020B0604020202020204"/>
                        </a:rPr>
                        <a:t>•</a:t>
                      </a:r>
                      <a:r>
                        <a:rPr sz="15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神经网络替代模型优化</a:t>
                      </a:r>
                      <a:r>
                        <a:rPr sz="15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endParaRPr sz="15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p>
                      <a:pPr marL="102235" algn="l" rtl="0" eaLnBrk="0">
                        <a:lnSpc>
                          <a:spcPct val="99000"/>
                        </a:lnSpc>
                        <a:spcBef>
                          <a:spcPts val="310"/>
                        </a:spcBef>
                      </a:pPr>
                      <a:r>
                        <a:rPr sz="1500" kern="0" spc="40" dirty="0">
                          <a:solidFill>
                            <a:srgbClr val="000000">
                              <a:alpha val="100000"/>
                            </a:srgbClr>
                          </a:solidFill>
                          <a:latin typeface="Arial" panose="020B0604020202020204"/>
                          <a:ea typeface="Arial" panose="020B0604020202020204"/>
                          <a:cs typeface="Arial" panose="020B0604020202020204"/>
                        </a:rPr>
                        <a:t>•</a:t>
                      </a:r>
                      <a:r>
                        <a:rPr sz="15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贝叶斯优化</a:t>
                      </a:r>
                      <a:endParaRPr sz="1500" dirty="0">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57630">
                <a:tc>
                  <a:txBody>
                    <a:bodyPr/>
                    <a:lstStyle/>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00330" algn="l" rtl="0" eaLnBrk="0">
                        <a:lnSpc>
                          <a:spcPct val="88000"/>
                        </a:lnSpc>
                      </a:pPr>
                      <a:r>
                        <a:rPr sz="1500" b="1"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动态环境</a:t>
                      </a:r>
                      <a:endParaRPr sz="1500" dirty="0">
                        <a:latin typeface="微软雅黑" panose="020B0503020204020204" charset="-122"/>
                        <a:ea typeface="微软雅黑" panose="020B0503020204020204" charset="-122"/>
                        <a:cs typeface="微软雅黑" panose="020B0503020204020204" charset="-122"/>
                      </a:endParaRPr>
                    </a:p>
                    <a:p>
                      <a:pPr marL="107950" algn="l" rtl="0" eaLnBrk="0">
                        <a:lnSpc>
                          <a:spcPct val="88000"/>
                        </a:lnSpc>
                        <a:spcBef>
                          <a:spcPts val="435"/>
                        </a:spcBef>
                      </a:pPr>
                      <a:r>
                        <a:rPr sz="1500" kern="0" spc="80" dirty="0">
                          <a:solidFill>
                            <a:srgbClr val="000000">
                              <a:alpha val="100000"/>
                            </a:srgbClr>
                          </a:solidFill>
                          <a:latin typeface="Arial" panose="020B0604020202020204"/>
                          <a:ea typeface="Arial" panose="020B0604020202020204"/>
                          <a:cs typeface="Arial" panose="020B0604020202020204"/>
                        </a:rPr>
                        <a:t>•</a:t>
                      </a:r>
                      <a:r>
                        <a:rPr sz="15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环境有可转移的状态</a:t>
                      </a:r>
                      <a:endParaRPr sz="1500" dirty="0">
                        <a:latin typeface="微软雅黑" panose="020B0503020204020204" charset="-122"/>
                        <a:ea typeface="微软雅黑" panose="020B0503020204020204" charset="-122"/>
                        <a:cs typeface="微软雅黑" panose="020B0503020204020204" charset="-122"/>
                      </a:endParaRPr>
                    </a:p>
                    <a:p>
                      <a:pPr marL="107950" algn="l" rtl="0" eaLnBrk="0">
                        <a:lnSpc>
                          <a:spcPct val="88000"/>
                        </a:lnSpc>
                        <a:spcBef>
                          <a:spcPts val="320"/>
                        </a:spcBef>
                      </a:pPr>
                      <a:r>
                        <a:rPr sz="1500" kern="0" spc="40" dirty="0">
                          <a:solidFill>
                            <a:srgbClr val="000000">
                              <a:alpha val="100000"/>
                            </a:srgbClr>
                          </a:solidFill>
                          <a:latin typeface="Arial" panose="020B0604020202020204"/>
                          <a:ea typeface="Arial" panose="020B0604020202020204"/>
                          <a:cs typeface="Arial" panose="020B0604020202020204"/>
                        </a:rPr>
                        <a:t>•</a:t>
                      </a:r>
                      <a:r>
                        <a:rPr sz="15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多步决策</a:t>
                      </a:r>
                      <a:r>
                        <a:rPr lang="zh-CN" sz="15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rPr>
                        <a:t>（</a:t>
                      </a:r>
                      <a:r>
                        <a:rPr sz="1500" kern="0" dirty="0">
                          <a:solidFill>
                            <a:schemeClr val="tx1">
                              <a:alpha val="100000"/>
                            </a:schemeClr>
                          </a:solidFill>
                          <a:latin typeface="微软雅黑" panose="020B0503020204020204" charset="-122"/>
                          <a:ea typeface="微软雅黑" panose="020B0503020204020204" charset="-122"/>
                          <a:cs typeface="微软雅黑" panose="020B0503020204020204" charset="-122"/>
                          <a:sym typeface="+mn-ea"/>
                        </a:rPr>
                        <a:t>序贯决策</a:t>
                      </a:r>
                      <a:r>
                        <a:rPr lang="zh-CN" sz="15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rPr>
                        <a:t>）</a:t>
                      </a:r>
                      <a:endParaRPr lang="zh-CN" sz="15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EEFD"/>
                    </a:solidFill>
                  </a:tcPr>
                </a:tc>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6000"/>
                        </a:lnSpc>
                      </a:pPr>
                      <a:endParaRPr sz="100" dirty="0">
                        <a:latin typeface="Arial" panose="020B0604020202020204"/>
                        <a:ea typeface="Arial" panose="020B0604020202020204"/>
                        <a:cs typeface="Arial" panose="020B0604020202020204"/>
                      </a:endParaRPr>
                    </a:p>
                    <a:p>
                      <a:pPr marL="95250" algn="l" rtl="0" eaLnBrk="0">
                        <a:lnSpc>
                          <a:spcPct val="87000"/>
                        </a:lnSpc>
                      </a:pPr>
                      <a:r>
                        <a:rPr sz="15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动态规划</a:t>
                      </a:r>
                      <a:endParaRPr sz="1500" dirty="0">
                        <a:latin typeface="微软雅黑" panose="020B0503020204020204" charset="-122"/>
                        <a:ea typeface="微软雅黑" panose="020B0503020204020204" charset="-122"/>
                        <a:cs typeface="微软雅黑" panose="020B0503020204020204" charset="-122"/>
                      </a:endParaRPr>
                    </a:p>
                    <a:p>
                      <a:pPr marL="102235" algn="l" rtl="0" eaLnBrk="0">
                        <a:lnSpc>
                          <a:spcPct val="86000"/>
                        </a:lnSpc>
                        <a:spcBef>
                          <a:spcPts val="435"/>
                        </a:spcBef>
                      </a:pPr>
                      <a:r>
                        <a:rPr sz="1500" kern="0" spc="60" dirty="0">
                          <a:solidFill>
                            <a:srgbClr val="000000">
                              <a:alpha val="100000"/>
                            </a:srgbClr>
                          </a:solidFill>
                          <a:latin typeface="Arial" panose="020B0604020202020204"/>
                          <a:ea typeface="Arial" panose="020B0604020202020204"/>
                          <a:cs typeface="Arial" panose="020B0604020202020204"/>
                        </a:rPr>
                        <a:t>•</a:t>
                      </a:r>
                      <a:r>
                        <a:rPr sz="1500" kern="0" spc="0" dirty="0">
                          <a:solidFill>
                            <a:srgbClr val="000000">
                              <a:alpha val="100000"/>
                            </a:srgbClr>
                          </a:solidFill>
                          <a:latin typeface="Arial" panose="020B0604020202020204"/>
                          <a:ea typeface="Arial" panose="020B0604020202020204"/>
                          <a:cs typeface="Arial" panose="020B0604020202020204"/>
                        </a:rPr>
                        <a:t>MDP</a:t>
                      </a:r>
                      <a:r>
                        <a:rPr sz="15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直接求解</a:t>
                      </a:r>
                      <a:endParaRPr sz="1500" dirty="0">
                        <a:latin typeface="微软雅黑" panose="020B0503020204020204" charset="-122"/>
                        <a:ea typeface="微软雅黑" panose="020B0503020204020204" charset="-122"/>
                        <a:cs typeface="微软雅黑" panose="020B0503020204020204" charset="-122"/>
                      </a:endParaRPr>
                    </a:p>
                    <a:p>
                      <a:pPr marL="102235" algn="l" rtl="0" eaLnBrk="0">
                        <a:lnSpc>
                          <a:spcPts val="1900"/>
                        </a:lnSpc>
                      </a:pPr>
                      <a:r>
                        <a:rPr sz="1500" kern="0" spc="70" dirty="0">
                          <a:solidFill>
                            <a:srgbClr val="000000">
                              <a:alpha val="100000"/>
                            </a:srgbClr>
                          </a:solidFill>
                          <a:latin typeface="Arial" panose="020B0604020202020204"/>
                          <a:ea typeface="Arial" panose="020B0604020202020204"/>
                          <a:cs typeface="Arial" panose="020B0604020202020204"/>
                        </a:rPr>
                        <a:t>•</a:t>
                      </a:r>
                      <a:r>
                        <a:rPr sz="15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树</a:t>
                      </a:r>
                      <a:r>
                        <a:rPr lang="zh-CN" sz="15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（如决策树、蒙特卡洛树）</a:t>
                      </a:r>
                      <a:r>
                        <a:rPr sz="15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、图搜索</a:t>
                      </a:r>
                      <a:endParaRPr sz="1500" dirty="0">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98425" algn="l" rtl="0" eaLnBrk="0">
                        <a:lnSpc>
                          <a:spcPct val="88000"/>
                        </a:lnSpc>
                      </a:pPr>
                      <a:r>
                        <a:rPr sz="15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强化学习</a:t>
                      </a:r>
                      <a:endParaRPr sz="1500" dirty="0">
                        <a:latin typeface="微软雅黑" panose="020B0503020204020204" charset="-122"/>
                        <a:ea typeface="微软雅黑" panose="020B0503020204020204" charset="-122"/>
                        <a:cs typeface="微软雅黑" panose="020B0503020204020204" charset="-122"/>
                      </a:endParaRPr>
                    </a:p>
                    <a:p>
                      <a:pPr marL="102235" algn="l" rtl="0" eaLnBrk="0">
                        <a:lnSpc>
                          <a:spcPct val="87000"/>
                        </a:lnSpc>
                        <a:spcBef>
                          <a:spcPts val="440"/>
                        </a:spcBef>
                      </a:pPr>
                      <a:r>
                        <a:rPr sz="1500" kern="0" spc="60" dirty="0">
                          <a:solidFill>
                            <a:srgbClr val="000000">
                              <a:alpha val="100000"/>
                            </a:srgbClr>
                          </a:solidFill>
                          <a:latin typeface="Arial" panose="020B0604020202020204"/>
                          <a:ea typeface="Arial" panose="020B0604020202020204"/>
                          <a:cs typeface="Arial" panose="020B0604020202020204"/>
                        </a:rPr>
                        <a:t>•</a:t>
                      </a:r>
                      <a:r>
                        <a:rPr sz="15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策略优化</a:t>
                      </a:r>
                      <a:endParaRPr sz="1500" dirty="0">
                        <a:latin typeface="微软雅黑" panose="020B0503020204020204" charset="-122"/>
                        <a:ea typeface="微软雅黑" panose="020B0503020204020204" charset="-122"/>
                        <a:cs typeface="微软雅黑" panose="020B0503020204020204" charset="-122"/>
                      </a:endParaRPr>
                    </a:p>
                    <a:p>
                      <a:pPr marL="102235" algn="l" rtl="0" eaLnBrk="0">
                        <a:lnSpc>
                          <a:spcPct val="88000"/>
                        </a:lnSpc>
                        <a:spcBef>
                          <a:spcPts val="315"/>
                        </a:spcBef>
                      </a:pPr>
                      <a:r>
                        <a:rPr sz="1500" kern="0" spc="70" dirty="0">
                          <a:solidFill>
                            <a:srgbClr val="000000">
                              <a:alpha val="100000"/>
                            </a:srgbClr>
                          </a:solidFill>
                          <a:latin typeface="Arial" panose="020B0604020202020204"/>
                          <a:ea typeface="Arial" panose="020B0604020202020204"/>
                          <a:cs typeface="Arial" panose="020B0604020202020204"/>
                        </a:rPr>
                        <a:t>•</a:t>
                      </a:r>
                      <a:r>
                        <a:rPr sz="1500" kern="0" spc="0" dirty="0">
                          <a:solidFill>
                            <a:srgbClr val="000000">
                              <a:alpha val="100000"/>
                            </a:srgbClr>
                          </a:solidFill>
                          <a:latin typeface="Arial" panose="020B0604020202020204"/>
                          <a:ea typeface="Arial" panose="020B0604020202020204"/>
                          <a:cs typeface="Arial" panose="020B0604020202020204"/>
                        </a:rPr>
                        <a:t>Bandits</a:t>
                      </a:r>
                      <a:r>
                        <a:rPr lang="zh-CN" sz="1500" kern="0" spc="0" dirty="0">
                          <a:solidFill>
                            <a:srgbClr val="000000">
                              <a:alpha val="100000"/>
                            </a:srgbClr>
                          </a:solidFill>
                          <a:latin typeface="Arial" panose="020B0604020202020204"/>
                          <a:ea typeface="宋体" panose="02010600030101010101" pitchFamily="2" charset="-122"/>
                          <a:cs typeface="Arial" panose="020B0604020202020204"/>
                        </a:rPr>
                        <a:t>（</a:t>
                      </a:r>
                      <a:r>
                        <a:rPr lang="zh-CN" altLang="en-US" sz="1500" kern="0" spc="0" dirty="0">
                          <a:solidFill>
                            <a:srgbClr val="000000">
                              <a:alpha val="100000"/>
                            </a:srgbClr>
                          </a:solidFill>
                          <a:latin typeface="Arial" panose="020B0604020202020204"/>
                          <a:ea typeface="宋体" panose="02010600030101010101" pitchFamily="2" charset="-122"/>
                          <a:cs typeface="Arial" panose="020B0604020202020204"/>
                        </a:rPr>
                        <a:t>来源于多臂老虎机问题</a:t>
                      </a:r>
                      <a:r>
                        <a:rPr lang="zh-CN" sz="1500" kern="0" spc="0" dirty="0">
                          <a:solidFill>
                            <a:srgbClr val="000000">
                              <a:alpha val="100000"/>
                            </a:srgbClr>
                          </a:solidFill>
                          <a:latin typeface="Arial" panose="020B0604020202020204"/>
                          <a:ea typeface="宋体" panose="02010600030101010101" pitchFamily="2" charset="-122"/>
                          <a:cs typeface="Arial" panose="020B0604020202020204"/>
                        </a:rPr>
                        <a:t>）</a:t>
                      </a:r>
                      <a:r>
                        <a:rPr sz="15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、序贯黑盒</a:t>
                      </a:r>
                      <a:endParaRPr sz="1500" dirty="0">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6" name="textbox 96"/>
          <p:cNvSpPr/>
          <p:nvPr/>
        </p:nvSpPr>
        <p:spPr>
          <a:xfrm>
            <a:off x="702310" y="270510"/>
            <a:ext cx="9474835" cy="472440"/>
          </a:xfrm>
          <a:prstGeom prst="rect">
            <a:avLst/>
          </a:prstGeom>
          <a:noFill/>
          <a:ln w="0" cap="flat">
            <a:noFill/>
            <a:prstDash val="solid"/>
            <a:miter lim="0"/>
          </a:ln>
        </p:spPr>
        <p:txBody>
          <a:bodyPr vert="horz" wrap="square" lIns="0" tIns="0" rIns="0" bIns="0"/>
          <a:lstStyle/>
          <a:p>
            <a:pPr algn="l" rtl="0" eaLnBrk="0">
              <a:lnSpc>
                <a:spcPct val="122000"/>
              </a:lnSpc>
            </a:pPr>
            <a:endParaRPr sz="300" dirty="0">
              <a:latin typeface="Arial" panose="020B0604020202020204"/>
              <a:ea typeface="Arial" panose="020B0604020202020204"/>
              <a:cs typeface="Arial" panose="020B0604020202020204"/>
            </a:endParaRPr>
          </a:p>
          <a:p>
            <a:pPr marL="168275" algn="l" rtl="0" eaLnBrk="0">
              <a:lnSpc>
                <a:spcPct val="88000"/>
              </a:lnSpc>
              <a:spcBef>
                <a:spcPts val="5"/>
              </a:spcBef>
              <a:tabLst>
                <a:tab pos="299720" algn="l"/>
                <a:tab pos="8150225" algn="l"/>
              </a:tabLst>
            </a:pPr>
            <a:r>
              <a:rPr lang="zh-CN" altLang="en-US" sz="3600" b="1" kern="0" spc="0" dirty="0">
                <a:latin typeface="+mj-lt"/>
                <a:ea typeface="+mj-ea"/>
                <a:cs typeface="+mj-cs"/>
              </a:rPr>
              <a:t>	</a:t>
            </a:r>
            <a:r>
              <a:rPr lang="zh-CN" altLang="en-US" sz="3600" b="1" kern="0" dirty="0">
                <a:latin typeface="+mj-lt"/>
                <a:ea typeface="+mj-ea"/>
                <a:cs typeface="+mj-cs"/>
              </a:rPr>
              <a:t>决策智能的任务和技术分类</a:t>
            </a:r>
            <a:endParaRPr sz="2800" dirty="0">
              <a:latin typeface="微软雅黑" panose="020B0503020204020204" charset="-122"/>
              <a:ea typeface="微软雅黑" panose="020B0503020204020204" charset="-122"/>
              <a:cs typeface="微软雅黑" panose="020B0503020204020204" charset="-122"/>
            </a:endParaRPr>
          </a:p>
          <a:p>
            <a:pPr algn="l" rtl="0" eaLnBrk="0">
              <a:lnSpc>
                <a:spcPct val="100000"/>
              </a:lnSpc>
            </a:pPr>
            <a:endParaRPr sz="1000" dirty="0">
              <a:latin typeface="Arial" panose="020B0604020202020204"/>
              <a:ea typeface="Arial" panose="020B0604020202020204"/>
              <a:cs typeface="Arial" panose="020B0604020202020204"/>
            </a:endParaRPr>
          </a:p>
          <a:p>
            <a:pPr algn="l" rtl="0" eaLnBrk="0">
              <a:lnSpc>
                <a:spcPct val="100000"/>
              </a:lnSpc>
            </a:pPr>
            <a:endParaRPr sz="1000" dirty="0">
              <a:latin typeface="Arial" panose="020B0604020202020204"/>
              <a:ea typeface="Arial" panose="020B0604020202020204"/>
              <a:cs typeface="Arial" panose="020B0604020202020204"/>
            </a:endParaRPr>
          </a:p>
          <a:p>
            <a:pPr marL="75565" algn="l" rtl="0" eaLnBrk="0">
              <a:lnSpc>
                <a:spcPct val="86000"/>
              </a:lnSpc>
              <a:spcBef>
                <a:spcPts val="610"/>
              </a:spcBef>
              <a:tabLst>
                <a:tab pos="259715" algn="l"/>
              </a:tabLst>
            </a:pPr>
            <a:r>
              <a:rPr sz="20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endParaRPr sz="2000"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702310" y="1469390"/>
            <a:ext cx="10692130" cy="355600"/>
          </a:xfrm>
          <a:prstGeom prst="rect">
            <a:avLst/>
          </a:prstGeom>
          <a:noFill/>
        </p:spPr>
        <p:txBody>
          <a:bodyPr wrap="square" rtlCol="0" anchor="t">
            <a:spAutoFit/>
          </a:bodyPr>
          <a:p>
            <a:pPr marL="75565" algn="l" rtl="0" eaLnBrk="0">
              <a:lnSpc>
                <a:spcPct val="86000"/>
              </a:lnSpc>
              <a:spcBef>
                <a:spcPts val="610"/>
              </a:spcBef>
              <a:tabLst>
                <a:tab pos="259715" algn="l"/>
              </a:tabLst>
            </a:pPr>
            <a:r>
              <a:rPr sz="20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根据决策环境的动态性和透明性，决策任务大致分为以下四个部分</a:t>
            </a:r>
            <a:r>
              <a:rPr sz="20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a:t>
            </a:r>
            <a:r>
              <a:rPr sz="20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对应具体的技术方案</a:t>
            </a:r>
            <a:r>
              <a:rPr lang="zh-CN" sz="20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a:t>
            </a:r>
            <a:endParaRPr lang="zh-CN" sz="20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参考文献</a:t>
            </a:r>
            <a:endParaRPr lang="zh-CN" altLang="en-US" dirty="0">
              <a:solidFill>
                <a:schemeClr val="tx1"/>
              </a:solidFill>
            </a:endParaRPr>
          </a:p>
        </p:txBody>
      </p:sp>
      <p:sp>
        <p:nvSpPr>
          <p:cNvPr id="3" name="矩形 2"/>
          <p:cNvSpPr/>
          <p:nvPr/>
        </p:nvSpPr>
        <p:spPr>
          <a:xfrm>
            <a:off x="668814" y="1416715"/>
            <a:ext cx="10669111" cy="553085"/>
          </a:xfrm>
          <a:prstGeom prst="rect">
            <a:avLst/>
          </a:prstGeom>
        </p:spPr>
        <p:txBody>
          <a:bodyPr wrap="square">
            <a:spAutoFit/>
          </a:bodyPr>
          <a:lstStyle/>
          <a:p>
            <a:pPr algn="just" eaLnBrk="0" fontAlgn="base" hangingPunct="0">
              <a:lnSpc>
                <a:spcPct val="150000"/>
              </a:lnSpc>
              <a:spcAft>
                <a:spcPts val="0"/>
              </a:spcAft>
              <a:buClrTx/>
              <a:buSzTx/>
              <a:buFont typeface="Arial" panose="020B0604020202020204" pitchFamily="34" charset="0"/>
              <a:buNone/>
            </a:pPr>
            <a:r>
              <a:rPr lang="zh-CN" altLang="zh-CN" sz="2000" kern="100" dirty="0">
                <a:latin typeface="+mj-ea"/>
                <a:ea typeface="+mj-ea"/>
              </a:rPr>
              <a:t>1.张伟楠著.动手学强化学习[M].北京:人民邮电出版社,2022年04月.</a:t>
            </a:r>
            <a:endParaRPr lang="zh-CN" altLang="zh-CN" sz="2000" kern="100" dirty="0">
              <a:latin typeface="+mj-ea"/>
              <a:ea typeface="+mj-ea"/>
            </a:endParaRPr>
          </a:p>
        </p:txBody>
      </p:sp>
    </p:spTree>
  </p:cSld>
  <p:clrMapOvr>
    <a:masterClrMapping/>
  </p:clrMapOvr>
  <p:transition advTm="8005"/>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635"/>
          </a:xfrm>
          <a:prstGeom prst="rect">
            <a:avLst/>
          </a:prstGeom>
        </p:spPr>
      </p:pic>
      <p:sp>
        <p:nvSpPr>
          <p:cNvPr id="8" name="矩形 7"/>
          <p:cNvSpPr/>
          <p:nvPr/>
        </p:nvSpPr>
        <p:spPr>
          <a:xfrm>
            <a:off x="0" y="0"/>
            <a:ext cx="12192000" cy="6858635"/>
          </a:xfrm>
          <a:prstGeom prst="rect">
            <a:avLst/>
          </a:prstGeom>
          <a:gradFill>
            <a:gsLst>
              <a:gs pos="11000">
                <a:schemeClr val="bg1"/>
              </a:gs>
              <a:gs pos="77000">
                <a:schemeClr val="bg1">
                  <a:alpha val="5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00000"/>
              </a:lnSpc>
              <a:spcBef>
                <a:spcPct val="0"/>
              </a:spcBef>
              <a:buFontTx/>
              <a:buNone/>
            </a:pPr>
            <a:r>
              <a:rPr lang="zh-CN" altLang="en-US" sz="6600" b="1" dirty="0">
                <a:solidFill>
                  <a:srgbClr val="4B649F"/>
                </a:solidFill>
              </a:rPr>
              <a:t>谢  谢！</a:t>
            </a:r>
            <a:endParaRPr lang="zh-CN" altLang="en-US" sz="6600" b="1" dirty="0">
              <a:solidFill>
                <a:srgbClr val="4B649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 </a:t>
            </a:r>
            <a:endParaRPr kumimoji="0" lang="zh-CN" altLang="en-US" sz="1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endParaRPr>
          </a:p>
        </p:txBody>
      </p:sp>
      <p:sp>
        <p:nvSpPr>
          <p:cNvPr id="4" name="灯片编号占位符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1" i="0" u="none" strike="noStrike" kern="1200" cap="none" spc="0" normalizeH="0" baseline="0" noProof="0" smtClean="0">
                <a:ln>
                  <a:noFill/>
                </a:ln>
                <a:solidFill>
                  <a:schemeClr val="tx1"/>
                </a:solidFill>
                <a:effectLst/>
                <a:uLnTx/>
                <a:uFillTx/>
                <a:latin typeface="Arial" panose="020B0604020202020204" pitchFamily="34" charset="0"/>
                <a:ea typeface="阿里巴巴普惠体 B" panose="00020600040101010101" pitchFamily="18" charset="-122"/>
                <a:cs typeface="Arial" panose="020B0604020202020204" pitchFamily="34" charset="0"/>
              </a:rPr>
            </a:fld>
            <a:endParaRPr kumimoji="0" lang="zh-CN" altLang="en-US" sz="1000" b="1" i="0" u="none" strike="noStrike" kern="1200" cap="none" spc="0" normalizeH="0" baseline="0" noProof="0" dirty="0" smtClean="0">
              <a:ln>
                <a:noFill/>
              </a:ln>
              <a:solidFill>
                <a:schemeClr val="tx1"/>
              </a:solidFill>
              <a:effectLst/>
              <a:uLnTx/>
              <a:uFillTx/>
              <a:latin typeface="Arial" panose="020B0604020202020204" pitchFamily="34" charset="0"/>
              <a:ea typeface="阿里巴巴普惠体 B" panose="00020600040101010101" pitchFamily="18" charset="-122"/>
              <a:cs typeface="Arial" panose="020B0604020202020204" pitchFamily="34" charset="0"/>
            </a:endParaRPr>
          </a:p>
        </p:txBody>
      </p:sp>
      <p:sp>
        <p:nvSpPr>
          <p:cNvPr id="2" name="标题 1"/>
          <p:cNvSpPr>
            <a:spLocks noGrp="1"/>
          </p:cNvSpPr>
          <p:nvPr>
            <p:ph type="title"/>
          </p:nvPr>
        </p:nvSpPr>
        <p:spPr>
          <a:xfrm>
            <a:off x="668020" y="0"/>
            <a:ext cx="9676130" cy="1028700"/>
          </a:xfrm>
        </p:spPr>
        <p:txBody>
          <a:bodyPr/>
          <a:lstStyle/>
          <a:p>
            <a:pPr algn="l" eaLnBrk="1" hangingPunct="1">
              <a:buClrTx/>
              <a:buSzTx/>
              <a:buFontTx/>
            </a:pPr>
            <a:r>
              <a:rPr lang="zh-CN" altLang="en-US" dirty="0">
                <a:solidFill>
                  <a:schemeClr val="tx1"/>
                </a:solidFill>
                <a:latin typeface="Arial" panose="020B0604020202020204" pitchFamily="34" charset="0"/>
              </a:rPr>
              <a:t>强化学习定义</a:t>
            </a:r>
            <a:endParaRPr lang="zh-CN" altLang="en-US" dirty="0">
              <a:solidFill>
                <a:schemeClr val="tx1"/>
              </a:solidFill>
              <a:latin typeface="Arial" panose="020B0604020202020204" pitchFamily="34" charset="0"/>
            </a:endParaRPr>
          </a:p>
        </p:txBody>
      </p:sp>
      <p:sp>
        <p:nvSpPr>
          <p:cNvPr id="5" name="内容占位符 2"/>
          <p:cNvSpPr txBox="1"/>
          <p:nvPr/>
        </p:nvSpPr>
        <p:spPr>
          <a:xfrm>
            <a:off x="2026443" y="1319430"/>
            <a:ext cx="8137922" cy="49210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Char char="p"/>
              <a:defRPr/>
            </a:pPr>
            <a:r>
              <a:rPr kumimoji="0" lang="zh-CN" altLang="en-US" sz="2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rPr>
              <a:t>通过从交互中学习来实现目标的计算方法。</a:t>
            </a: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Char char="p"/>
              <a:defRPr/>
            </a:pP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Char char="p"/>
              <a:defRPr/>
            </a:pP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Char char="p"/>
              <a:defRPr/>
            </a:pP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Char char="p"/>
              <a:defRPr/>
            </a:pP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a:p>
            <a:pPr marL="0" marR="0" lvl="0" indent="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None/>
              <a:defRPr/>
            </a:pP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Char char="p"/>
              <a:defRPr/>
            </a:pP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Char char="p"/>
              <a:defRPr/>
            </a:pP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Char char="p"/>
              <a:defRPr/>
            </a:pPr>
            <a:r>
              <a:rPr kumimoji="0" lang="zh-CN" altLang="en-US" sz="2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rPr>
              <a:t>三个方面：</a:t>
            </a: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rPr>
              <a:t>感知：在某种程度上感知环境的状态</a:t>
            </a:r>
            <a:endPar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rPr>
              <a:t>行动：可以采取行动来影响状态或者达到目标</a:t>
            </a:r>
            <a:endPar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rPr>
              <a:t>目标：随着时间推移最大化累积奖励</a:t>
            </a: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阿里巴巴普惠体 R" panose="00020600040101010101" pitchFamily="18" charset="-122"/>
            </a:endParaRPr>
          </a:p>
        </p:txBody>
      </p:sp>
      <p:grpSp>
        <p:nvGrpSpPr>
          <p:cNvPr id="25" name="组合 24"/>
          <p:cNvGrpSpPr/>
          <p:nvPr/>
        </p:nvGrpSpPr>
        <p:grpSpPr>
          <a:xfrm>
            <a:off x="3391672" y="1987839"/>
            <a:ext cx="5618500" cy="2911109"/>
            <a:chOff x="685227" y="1178511"/>
            <a:chExt cx="7221918" cy="4318569"/>
          </a:xfrm>
        </p:grpSpPr>
        <p:pic>
          <p:nvPicPr>
            <p:cNvPr id="17" name="图片 16"/>
            <p:cNvPicPr>
              <a:picLocks noChangeAspect="1"/>
            </p:cNvPicPr>
            <p:nvPr/>
          </p:nvPicPr>
          <p:blipFill>
            <a:blip r:embed="rId1"/>
            <a:stretch>
              <a:fillRect/>
            </a:stretch>
          </p:blipFill>
          <p:spPr>
            <a:xfrm>
              <a:off x="3284278" y="2066701"/>
              <a:ext cx="2344783" cy="1976047"/>
            </a:xfrm>
            <a:prstGeom prst="rect">
              <a:avLst/>
            </a:prstGeom>
          </p:spPr>
        </p:pic>
        <p:sp>
          <p:nvSpPr>
            <p:cNvPr id="18" name="右箭头 4"/>
            <p:cNvSpPr/>
            <p:nvPr/>
          </p:nvSpPr>
          <p:spPr>
            <a:xfrm>
              <a:off x="1481604" y="2937849"/>
              <a:ext cx="1454332" cy="196215"/>
            </a:xfrm>
            <a:prstGeom prst="rightArrow">
              <a:avLst>
                <a:gd name="adj1" fmla="val 27346"/>
                <a:gd name="adj2" fmla="val 13852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19" name="右箭头 5"/>
            <p:cNvSpPr/>
            <p:nvPr/>
          </p:nvSpPr>
          <p:spPr>
            <a:xfrm>
              <a:off x="5901204" y="2937849"/>
              <a:ext cx="1454332" cy="196215"/>
            </a:xfrm>
            <a:prstGeom prst="rightArrow">
              <a:avLst>
                <a:gd name="adj1" fmla="val 27346"/>
                <a:gd name="adj2" fmla="val 13852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20" name="右箭头 6"/>
            <p:cNvSpPr/>
            <p:nvPr/>
          </p:nvSpPr>
          <p:spPr>
            <a:xfrm rot="16200000">
              <a:off x="3774000" y="4671806"/>
              <a:ext cx="1454332" cy="196215"/>
            </a:xfrm>
            <a:prstGeom prst="rightArrow">
              <a:avLst>
                <a:gd name="adj1" fmla="val 27346"/>
                <a:gd name="adj2" fmla="val 13852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21" name="文本框 20"/>
            <p:cNvSpPr txBox="1"/>
            <p:nvPr/>
          </p:nvSpPr>
          <p:spPr>
            <a:xfrm>
              <a:off x="685227" y="1933106"/>
              <a:ext cx="2926572" cy="95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观察</a:t>
              </a:r>
              <a:endPar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a:t>
              </a:r>
              <a:r>
                <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observation</a:t>
              </a: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a:t>
              </a: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endParaRPr>
            </a:p>
          </p:txBody>
        </p:sp>
        <p:sp>
          <p:nvSpPr>
            <p:cNvPr id="22" name="文本框 21"/>
            <p:cNvSpPr txBox="1"/>
            <p:nvPr/>
          </p:nvSpPr>
          <p:spPr>
            <a:xfrm>
              <a:off x="5615206" y="2299996"/>
              <a:ext cx="2291939" cy="5463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行动（</a:t>
              </a:r>
              <a:r>
                <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action</a:t>
              </a: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a:t>
              </a: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endParaRPr>
            </a:p>
          </p:txBody>
        </p:sp>
        <p:sp>
          <p:nvSpPr>
            <p:cNvPr id="23" name="文本框 22"/>
            <p:cNvSpPr txBox="1"/>
            <p:nvPr/>
          </p:nvSpPr>
          <p:spPr>
            <a:xfrm>
              <a:off x="2833225" y="4257343"/>
              <a:ext cx="1704262" cy="95708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奖励</a:t>
              </a:r>
              <a:endPar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a:t>
              </a:r>
              <a:r>
                <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reward</a:t>
              </a: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a:t>
              </a: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endParaRPr>
            </a:p>
          </p:txBody>
        </p:sp>
        <p:sp>
          <p:nvSpPr>
            <p:cNvPr id="24" name="文本框 23"/>
            <p:cNvSpPr txBox="1"/>
            <p:nvPr/>
          </p:nvSpPr>
          <p:spPr>
            <a:xfrm>
              <a:off x="3321910" y="1178511"/>
              <a:ext cx="2438858" cy="5463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智能体（</a:t>
              </a:r>
              <a:r>
                <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agent</a:t>
              </a: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rPr>
                <a:t>）</a:t>
              </a: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阿里巴巴普惠体 R" panose="00020600040101010101" pitchFamily="18"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7705" y="0"/>
            <a:ext cx="9656445" cy="1028700"/>
          </a:xfrm>
        </p:spPr>
        <p:txBody>
          <a:bodyPr/>
          <a:lstStyle/>
          <a:p>
            <a:pPr algn="l" eaLnBrk="1" hangingPunct="1">
              <a:buClrTx/>
              <a:buSzTx/>
              <a:buFontTx/>
            </a:pPr>
            <a:r>
              <a:rPr lang="zh-CN" altLang="en-US" dirty="0">
                <a:solidFill>
                  <a:schemeClr val="tx1"/>
                </a:solidFill>
              </a:rPr>
              <a:t>强化学习交互过程</a:t>
            </a:r>
            <a:endParaRPr lang="zh-CN" altLang="en-US" dirty="0">
              <a:solidFill>
                <a:schemeClr val="tx1"/>
              </a:solidFill>
            </a:endParaRPr>
          </a:p>
        </p:txBody>
      </p:sp>
      <p:sp>
        <p:nvSpPr>
          <p:cNvPr id="5" name="内容占位符 2"/>
          <p:cNvSpPr txBox="1"/>
          <p:nvPr/>
        </p:nvSpPr>
        <p:spPr>
          <a:xfrm>
            <a:off x="6404719" y="1602189"/>
            <a:ext cx="3757647" cy="4522077"/>
          </a:xfrm>
          <a:prstGeom prst="rect">
            <a:avLst/>
          </a:prstGeom>
        </p:spPr>
        <p:txBody>
          <a:bodyPr vert="horz" lIns="91440" tIns="45720" rIns="91440" bIns="45720" rtlCol="0">
            <a:normAutofit lnSpcReduction="2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None/>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在每一步</a:t>
            </a:r>
            <a:r>
              <a:rPr kumimoji="0" lang="en-US" altLang="zh-CN" sz="20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Char char="p"/>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获得观察</a:t>
            </a:r>
            <a:r>
              <a:rPr kumimoji="0" lang="en-US" altLang="zh-CN" sz="1800" b="0" i="1" u="none" strike="noStrike" kern="1200" cap="none" spc="0" normalizeH="0" baseline="0" noProof="0" dirty="0" err="1">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O</a:t>
            </a:r>
            <a:r>
              <a:rPr kumimoji="0" lang="en-US" altLang="zh-CN" sz="1800" b="0" i="1" u="none" strike="noStrike" kern="1200" cap="none" spc="0" normalizeH="0" baseline="-25000" noProof="0" dirty="0" err="1">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获得奖励</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执行行动</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Char char="p"/>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获得行动</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endPar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给出观察</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O</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t+1</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给出奖励</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t+1</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l" defTabSz="914400" rtl="0" eaLnBrk="1" fontAlgn="auto" latinLnBrk="0" hangingPunct="1">
              <a:lnSpc>
                <a:spcPct val="100000"/>
              </a:lnSpc>
              <a:spcBef>
                <a:spcPts val="1000"/>
              </a:spcBef>
              <a:spcAft>
                <a:spcPts val="0"/>
              </a:spcAft>
              <a:buClr>
                <a:srgbClr val="29AAF5"/>
              </a:buClr>
              <a:buSzPct val="88000"/>
              <a:buFont typeface="Wingdings" panose="05000000000000000000" pitchFamily="2" charset="2"/>
              <a:buNone/>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35" name="组合 34"/>
          <p:cNvGrpSpPr/>
          <p:nvPr/>
        </p:nvGrpSpPr>
        <p:grpSpPr>
          <a:xfrm>
            <a:off x="2205738" y="1169635"/>
            <a:ext cx="3649225" cy="5587223"/>
            <a:chOff x="681738" y="1169635"/>
            <a:chExt cx="3649225" cy="5587223"/>
          </a:xfrm>
        </p:grpSpPr>
        <p:pic>
          <p:nvPicPr>
            <p:cNvPr id="9" name="图片 8"/>
            <p:cNvPicPr>
              <a:picLocks noChangeAspect="1"/>
            </p:cNvPicPr>
            <p:nvPr/>
          </p:nvPicPr>
          <p:blipFill rotWithShape="1">
            <a:blip r:embed="rId1"/>
            <a:srcRect t="2911"/>
            <a:stretch>
              <a:fillRect/>
            </a:stretch>
          </p:blipFill>
          <p:spPr>
            <a:xfrm>
              <a:off x="1509107" y="1511058"/>
              <a:ext cx="1882926" cy="1568818"/>
            </a:xfrm>
            <a:prstGeom prst="rect">
              <a:avLst/>
            </a:prstGeom>
          </p:spPr>
        </p:pic>
        <p:pic>
          <p:nvPicPr>
            <p:cNvPr id="10" name="图片 9"/>
            <p:cNvPicPr>
              <a:picLocks noChangeAspect="1"/>
            </p:cNvPicPr>
            <p:nvPr/>
          </p:nvPicPr>
          <p:blipFill>
            <a:blip r:embed="rId2"/>
            <a:stretch>
              <a:fillRect/>
            </a:stretch>
          </p:blipFill>
          <p:spPr>
            <a:xfrm>
              <a:off x="1371460" y="4456179"/>
              <a:ext cx="2158220" cy="1949619"/>
            </a:xfrm>
            <a:prstGeom prst="rect">
              <a:avLst/>
            </a:prstGeom>
          </p:spPr>
        </p:pic>
        <p:cxnSp>
          <p:nvCxnSpPr>
            <p:cNvPr id="12" name="直接箭头连接符 11"/>
            <p:cNvCxnSpPr/>
            <p:nvPr/>
          </p:nvCxnSpPr>
          <p:spPr>
            <a:xfrm flipV="1">
              <a:off x="2450570" y="3293617"/>
              <a:ext cx="0" cy="9942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p:cNvCxnSpPr>
              <a:stCxn id="10" idx="1"/>
              <a:endCxn id="9" idx="1"/>
            </p:cNvCxnSpPr>
            <p:nvPr/>
          </p:nvCxnSpPr>
          <p:spPr>
            <a:xfrm rot="10800000" flipH="1">
              <a:off x="1371459" y="2295467"/>
              <a:ext cx="137647" cy="3135522"/>
            </a:xfrm>
            <a:prstGeom prst="bentConnector3">
              <a:avLst>
                <a:gd name="adj1" fmla="val -611099"/>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p:cNvCxnSpPr>
              <a:stCxn id="9" idx="3"/>
              <a:endCxn id="10" idx="3"/>
            </p:cNvCxnSpPr>
            <p:nvPr/>
          </p:nvCxnSpPr>
          <p:spPr>
            <a:xfrm>
              <a:off x="3392033" y="2295467"/>
              <a:ext cx="137647" cy="3135522"/>
            </a:xfrm>
            <a:prstGeom prst="bentConnector3">
              <a:avLst>
                <a:gd name="adj1" fmla="val 6982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841247" y="3621489"/>
              <a:ext cx="639207"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3" name="文本框 22"/>
            <p:cNvSpPr txBox="1"/>
            <p:nvPr/>
          </p:nvSpPr>
          <p:spPr>
            <a:xfrm>
              <a:off x="802843" y="1944780"/>
              <a:ext cx="59690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a:t>
              </a:r>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8" name="文本框 27"/>
            <p:cNvSpPr txBox="1"/>
            <p:nvPr/>
          </p:nvSpPr>
          <p:spPr>
            <a:xfrm>
              <a:off x="3610761" y="1944780"/>
              <a:ext cx="642556"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9" name="文本框 28"/>
            <p:cNvSpPr txBox="1"/>
            <p:nvPr/>
          </p:nvSpPr>
          <p:spPr>
            <a:xfrm>
              <a:off x="2105583" y="1169635"/>
              <a:ext cx="83911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0" name="文本框 29"/>
            <p:cNvSpPr txBox="1"/>
            <p:nvPr/>
          </p:nvSpPr>
          <p:spPr>
            <a:xfrm>
              <a:off x="2224135" y="6419673"/>
              <a:ext cx="60200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mc:Choice xmlns:a14="http://schemas.microsoft.com/office/drawing/2010/main" Requires="a14">
            <p:sp>
              <p:nvSpPr>
                <p:cNvPr id="31" name="文本框 30"/>
                <p:cNvSpPr txBox="1"/>
                <p:nvPr/>
              </p:nvSpPr>
              <p:spPr>
                <a:xfrm>
                  <a:off x="681738" y="2309992"/>
                  <a:ext cx="83911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𝑂</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31" name="文本框 30"/>
                <p:cNvSpPr txBox="1">
                  <a:spLocks noRot="1" noChangeAspect="1" noMove="1" noResize="1" noEditPoints="1" noAdjustHandles="1" noChangeArrowheads="1" noChangeShapeType="1" noTextEdit="1"/>
                </p:cNvSpPr>
                <p:nvPr/>
              </p:nvSpPr>
              <p:spPr>
                <a:xfrm>
                  <a:off x="681738" y="2309992"/>
                  <a:ext cx="839110" cy="337185"/>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3491853" y="2312391"/>
                  <a:ext cx="83911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32" name="文本框 31"/>
                <p:cNvSpPr txBox="1">
                  <a:spLocks noRot="1" noChangeAspect="1" noMove="1" noResize="1" noEditPoints="1" noAdjustHandles="1" noChangeArrowheads="1" noChangeShapeType="1" noTextEdit="1"/>
                </p:cNvSpPr>
                <p:nvPr/>
              </p:nvSpPr>
              <p:spPr>
                <a:xfrm>
                  <a:off x="3491853" y="2312391"/>
                  <a:ext cx="839110" cy="337185"/>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2224435" y="3598750"/>
                  <a:ext cx="83911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𝑅</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33" name="文本框 32"/>
                <p:cNvSpPr txBox="1">
                  <a:spLocks noRot="1" noChangeAspect="1" noMove="1" noResize="1" noEditPoints="1" noAdjustHandles="1" noChangeArrowheads="1" noChangeShapeType="1" noTextEdit="1"/>
                </p:cNvSpPr>
                <p:nvPr/>
              </p:nvSpPr>
              <p:spPr>
                <a:xfrm>
                  <a:off x="2224435" y="3598750"/>
                  <a:ext cx="839110" cy="337185"/>
                </a:xfrm>
                <a:prstGeom prst="rect">
                  <a:avLst/>
                </a:prstGeom>
                <a:blipFill rotWithShape="1">
                  <a:blip r:embed="rId5"/>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4" name="标题 3"/>
          <p:cNvSpPr>
            <a:spLocks noGrp="1"/>
          </p:cNvSpPr>
          <p:nvPr>
            <p:ph type="title"/>
          </p:nvPr>
        </p:nvSpPr>
        <p:spPr>
          <a:xfrm>
            <a:off x="683260" y="0"/>
            <a:ext cx="9481185" cy="1028700"/>
          </a:xfrm>
        </p:spPr>
        <p:txBody>
          <a:bodyPr/>
          <a:lstStyle/>
          <a:p>
            <a:pPr algn="l" eaLnBrk="1" hangingPunct="1">
              <a:buClrTx/>
              <a:buSzTx/>
              <a:buFontTx/>
            </a:pPr>
            <a:r>
              <a:rPr lang="zh-CN" altLang="en-US" dirty="0">
                <a:solidFill>
                  <a:schemeClr val="tx1"/>
                </a:solidFill>
                <a:sym typeface="+mn-ea"/>
              </a:rPr>
              <a:t>强化学习特征：</a:t>
            </a:r>
            <a:r>
              <a:rPr lang="zh-CN" altLang="en-US" dirty="0">
                <a:solidFill>
                  <a:schemeClr val="tx1"/>
                </a:solidFill>
              </a:rPr>
              <a:t>在与动态环境的交互中学习</a:t>
            </a:r>
            <a:endParaRPr lang="zh-CN" altLang="en-US" dirty="0">
              <a:solidFill>
                <a:schemeClr val="tx1"/>
              </a:solidFill>
            </a:endParaRPr>
          </a:p>
        </p:txBody>
      </p:sp>
      <p:grpSp>
        <p:nvGrpSpPr>
          <p:cNvPr id="2" name="组合 1"/>
          <p:cNvGrpSpPr/>
          <p:nvPr/>
        </p:nvGrpSpPr>
        <p:grpSpPr>
          <a:xfrm>
            <a:off x="2071370" y="1289050"/>
            <a:ext cx="7741920" cy="5184140"/>
            <a:chOff x="3262" y="2030"/>
            <a:chExt cx="12192" cy="8164"/>
          </a:xfrm>
        </p:grpSpPr>
        <p:sp>
          <p:nvSpPr>
            <p:cNvPr id="5" name="矩形 4"/>
            <p:cNvSpPr/>
            <p:nvPr/>
          </p:nvSpPr>
          <p:spPr>
            <a:xfrm>
              <a:off x="6116" y="8922"/>
              <a:ext cx="3759" cy="1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Agent</a:t>
              </a:r>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不同，交互出的数据也不同！</a:t>
              </a:r>
              <a:endPar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框 5"/>
            <p:cNvSpPr txBox="1"/>
            <p:nvPr/>
          </p:nvSpPr>
          <p:spPr>
            <a:xfrm>
              <a:off x="5138" y="3222"/>
              <a:ext cx="1688" cy="8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Model</a:t>
              </a:r>
              <a:endPar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箭头: 左 8"/>
            <p:cNvSpPr/>
            <p:nvPr/>
          </p:nvSpPr>
          <p:spPr>
            <a:xfrm>
              <a:off x="7582" y="3411"/>
              <a:ext cx="1487" cy="505"/>
            </a:xfrm>
            <a:prstGeom prst="leftArrow">
              <a:avLst>
                <a:gd name="adj1" fmla="val 23950"/>
                <a:gd name="adj2" fmla="val 8256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p:cNvPicPr>
              <a:picLocks noChangeAspect="1"/>
            </p:cNvPicPr>
            <p:nvPr/>
          </p:nvPicPr>
          <p:blipFill>
            <a:blip r:embed="rId1"/>
            <a:stretch>
              <a:fillRect/>
            </a:stretch>
          </p:blipFill>
          <p:spPr>
            <a:xfrm>
              <a:off x="9766" y="2358"/>
              <a:ext cx="5689" cy="2542"/>
            </a:xfrm>
            <a:prstGeom prst="rect">
              <a:avLst/>
            </a:prstGeom>
          </p:spPr>
        </p:pic>
        <p:sp>
          <p:nvSpPr>
            <p:cNvPr id="11" name="文本框 10"/>
            <p:cNvSpPr txBox="1"/>
            <p:nvPr/>
          </p:nvSpPr>
          <p:spPr>
            <a:xfrm>
              <a:off x="11432" y="4946"/>
              <a:ext cx="2688" cy="72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Fixed Data</a:t>
              </a:r>
              <a:endParaRPr kumimoji="0" lang="zh-CN" altLang="en-US" sz="2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 name="文本框 11"/>
            <p:cNvSpPr txBox="1"/>
            <p:nvPr/>
          </p:nvSpPr>
          <p:spPr>
            <a:xfrm>
              <a:off x="5138" y="7507"/>
              <a:ext cx="1688" cy="8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Agent</a:t>
              </a:r>
              <a:endPar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箭头: 左右 12"/>
            <p:cNvSpPr/>
            <p:nvPr/>
          </p:nvSpPr>
          <p:spPr>
            <a:xfrm>
              <a:off x="7512" y="7688"/>
              <a:ext cx="1794" cy="496"/>
            </a:xfrm>
            <a:prstGeom prst="leftRightArrow">
              <a:avLst>
                <a:gd name="adj1" fmla="val 20953"/>
                <a:gd name="adj2" fmla="val 8043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4" name="文本框 13"/>
            <p:cNvSpPr txBox="1"/>
            <p:nvPr/>
          </p:nvSpPr>
          <p:spPr>
            <a:xfrm>
              <a:off x="10352" y="9348"/>
              <a:ext cx="4848" cy="72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Dynamic Environment</a:t>
              </a:r>
              <a:endParaRPr kumimoji="0" lang="zh-CN" altLang="en-US" sz="2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5" name="图片 14"/>
            <p:cNvPicPr>
              <a:picLocks noChangeAspect="1"/>
            </p:cNvPicPr>
            <p:nvPr/>
          </p:nvPicPr>
          <p:blipFill>
            <a:blip r:embed="rId2"/>
            <a:stretch>
              <a:fillRect/>
            </a:stretch>
          </p:blipFill>
          <p:spPr>
            <a:xfrm>
              <a:off x="11181" y="6227"/>
              <a:ext cx="3399" cy="3070"/>
            </a:xfrm>
            <a:prstGeom prst="rect">
              <a:avLst/>
            </a:prstGeom>
          </p:spPr>
        </p:pic>
        <p:sp>
          <p:nvSpPr>
            <p:cNvPr id="16" name="文本框 15"/>
            <p:cNvSpPr txBox="1"/>
            <p:nvPr/>
          </p:nvSpPr>
          <p:spPr>
            <a:xfrm>
              <a:off x="3262" y="2030"/>
              <a:ext cx="5328" cy="8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有监督、无监督学习</a:t>
              </a:r>
              <a:endPar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文本框 16"/>
            <p:cNvSpPr txBox="1"/>
            <p:nvPr/>
          </p:nvSpPr>
          <p:spPr>
            <a:xfrm>
              <a:off x="3285" y="6504"/>
              <a:ext cx="2528" cy="8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a:t>
              </a:r>
              <a:endPar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7225" y="0"/>
            <a:ext cx="9686925" cy="1028700"/>
          </a:xfrm>
        </p:spPr>
        <p:txBody>
          <a:bodyPr/>
          <a:lstStyle/>
          <a:p>
            <a:pPr algn="l"/>
            <a:r>
              <a:rPr lang="zh-CN" altLang="en-US" dirty="0">
                <a:solidFill>
                  <a:schemeClr val="tx1"/>
                </a:solidFill>
              </a:rPr>
              <a:t>马尔可夫过程</a:t>
            </a:r>
            <a:endParaRPr lang="zh-CN" altLang="en-US" dirty="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kumimoji="0" lang="zh-CN" altLang="en-US" sz="1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 name="灯片编号占位符 3"/>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1" i="0" u="none" strike="noStrike" kern="1200" cap="none" spc="0" normalizeH="0" baseline="0" noProof="0" smtClean="0">
                <a:ln>
                  <a:noFill/>
                </a:ln>
                <a:solidFill>
                  <a:schemeClr val="tx1"/>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fld>
            <a:endParaRPr kumimoji="0" lang="zh-CN" altLang="en-US" sz="1000" b="1" i="0" u="none" strike="noStrike" kern="1200" cap="none" spc="0" normalizeH="0" baseline="0" noProof="0" dirty="0" smtClean="0">
              <a:ln>
                <a:noFill/>
              </a:ln>
              <a:solidFill>
                <a:schemeClr val="tx1"/>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mc:Choice xmlns:a14="http://schemas.microsoft.com/office/drawing/2010/main" Requires="a14">
          <p:sp>
            <p:nvSpPr>
              <p:cNvPr id="5" name="内容占位符 2"/>
              <p:cNvSpPr txBox="1"/>
              <p:nvPr/>
            </p:nvSpPr>
            <p:spPr>
              <a:xfrm>
                <a:off x="656590" y="1626870"/>
                <a:ext cx="10970895" cy="482028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anose="05000000000000000000" pitchFamily="2" charset="2"/>
                  <a:buChar char="p"/>
                  <a:defRPr/>
                </a:pPr>
                <a:r>
                  <a:rPr lang="zh-CN" altLang="en-US" noProof="0" dirty="0">
                    <a:ln>
                      <a:noFill/>
                    </a:ln>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马尔可夫过程</a:t>
                </a:r>
                <a:r>
                  <a:rPr lang="en-US" altLang="zh-CN" noProof="0" dirty="0">
                    <a:ln>
                      <a:noFill/>
                    </a:ln>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(Markov Process)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是具有马尔可夫性质的随机过程</a:t>
                </a:r>
                <a:r>
                  <a:rPr lang="zh-CN" altLang="en-US" noProof="0" dirty="0">
                    <a:ln>
                      <a:noFill/>
                    </a:ln>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（一个或多个事件、随机系统或者随机现象随时间发生演变的过程，如天气变化）。</a:t>
                </a:r>
                <a:endParaRPr kumimoji="0" lang="zh-CN" altLang="en-US"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anose="05000000000000000000" pitchFamily="2" charset="2"/>
                  <a:buChar char="p"/>
                  <a:defRPr/>
                </a:pPr>
                <a:r>
                  <a:rPr kumimoji="0" lang="zh-CN" altLang="en-US"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定义：</a:t>
                </a:r>
                <a:endParaRPr kumimoji="0" lang="en-US" altLang="zh-CN"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a:t>
                </a:r>
                <a14:m>
                  <m:oMath xmlns:m="http://schemas.openxmlformats.org/officeDocument/2006/math">
                    <m:sSub>
                      <m:sSubPr>
                        <m:ctrlPr>
                          <a:rPr kumimoji="0" lang="en-US" altLang="zh-CN" sz="1800" b="0" i="1"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kumimoji="0" lang="en-US" altLang="zh-CN" sz="1800" b="0" i="1" u="none" strike="noStrike" kern="1200" cap="none" spc="0" normalizeH="0" baseline="0" noProof="0" dirty="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S</m:t>
                        </m:r>
                      </m:e>
                      <m:sub>
                        <m:r>
                          <m:rPr>
                            <m:sty m:val="p"/>
                          </m:rPr>
                          <a:rPr kumimoji="0" lang="en-US" altLang="zh-CN" sz="1800" b="0" i="0" u="none" strike="noStrike" kern="1200" cap="none" spc="0" normalizeH="0" baseline="0" noProof="0" dirty="0" smtClean="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t</m:t>
                        </m:r>
                      </m:sub>
                    </m:sSub>
                    <m:r>
                      <a:rPr kumimoji="0" lang="zh-CN" altLang="en-US" sz="1800" b="0" i="1" u="none" strike="noStrike" kern="1200" cap="none" spc="0" normalizeH="0" baseline="0" noProof="0" dirty="0">
                        <a:ln>
                          <a:noFill/>
                        </a:ln>
                        <a:solidFill>
                          <a:schemeClr val="tx1"/>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是</m:t>
                    </m:r>
                  </m:oMath>
                </a14:m>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马尔可夫的，当且仅当</a:t>
                </a:r>
                <a:endParaRPr kumimoji="0" lang="en-US" altLang="zh-CN"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l" defTabSz="914400" rtl="0" eaLnBrk="1" fontAlgn="auto" latinLnBrk="0" hangingPunct="1">
                  <a:lnSpc>
                    <a:spcPct val="150000"/>
                  </a:lnSpc>
                  <a:spcBef>
                    <a:spcPts val="1000"/>
                  </a:spcBef>
                  <a:spcAft>
                    <a:spcPts val="0"/>
                  </a:spcAft>
                  <a:buClr>
                    <a:srgbClr val="29AAF5"/>
                  </a:buClr>
                  <a:buSzPct val="88000"/>
                  <a:buFont typeface="Wingdings" panose="05000000000000000000" pitchFamily="2" charset="2"/>
                  <a:buNone/>
                  <a:defRPr/>
                </a:pPr>
                <a:endParaRPr kumimoji="0" lang="en-US" altLang="zh-CN"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anose="05000000000000000000" pitchFamily="2" charset="2"/>
                  <a:buChar char="p"/>
                  <a:defRPr/>
                </a:pPr>
                <a:r>
                  <a:rPr kumimoji="0" lang="zh-CN" altLang="en-US" sz="20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性质：</a:t>
                </a:r>
                <a:r>
                  <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当前状态是未来的充分统计量</a:t>
                </a:r>
                <a:endParaRPr kumimoji="0" lang="zh-CN" altLang="en-US" sz="1800" b="0" i="0" u="none" strike="noStrike" kern="1200" cap="none" spc="0" normalizeH="0" baseline="0" noProof="0" dirty="0">
                  <a:ln>
                    <a:noFill/>
                  </a:ln>
                  <a:solidFill>
                    <a:schemeClr val="tx1"/>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656590" y="1626870"/>
                <a:ext cx="10970895" cy="482028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755180" y="3781068"/>
                <a:ext cx="6680447" cy="6756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ℙ</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𝑆</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𝑆</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ℙ</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𝑆</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𝑆</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𝑆</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zh-CN" sz="2000" b="0" i="0" u="none" strike="noStrike" kern="1200" cap="none" spc="0" normalizeH="0" baseline="0" noProof="0" dirty="0">
                  <a:ln>
                    <a:noFill/>
                  </a:ln>
                  <a:solidFill>
                    <a:schemeClr val="tx1"/>
                  </a:solidFill>
                  <a:effectLst/>
                  <a:uLnTx/>
                  <a:uFillTx/>
                  <a:latin typeface="Cambria Math" panose="02040503050406030204" pitchFamily="18"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2000" b="0" i="0" u="none" strike="noStrike" kern="1200" cap="none" spc="0" normalizeH="0" baseline="0" noProof="0" dirty="0">
                  <a:ln>
                    <a:noFill/>
                  </a:ln>
                  <a:solidFill>
                    <a:schemeClr val="tx1"/>
                  </a:solidFill>
                  <a:effectLst/>
                  <a:uLnTx/>
                  <a:uFillTx/>
                  <a:latin typeface="Cambria Math" panose="02040503050406030204" pitchFamily="18" charset="0"/>
                  <a:ea typeface="微软雅黑" panose="020B0503020204020204" charset="-122"/>
                  <a:cs typeface="+mn-cs"/>
                </a:endParaRPr>
              </a:p>
            </p:txBody>
          </p:sp>
        </mc:Choice>
        <mc:Fallback>
          <p:sp>
            <p:nvSpPr>
              <p:cNvPr id="6" name="文本框 5"/>
              <p:cNvSpPr txBox="1">
                <a:spLocks noRot="1" noChangeAspect="1" noMove="1" noResize="1" noEditPoints="1" noAdjustHandles="1" noChangeArrowheads="1" noChangeShapeType="1" noTextEdit="1"/>
              </p:cNvSpPr>
              <p:nvPr/>
            </p:nvSpPr>
            <p:spPr>
              <a:xfrm>
                <a:off x="2755180" y="3781068"/>
                <a:ext cx="6680447" cy="675640"/>
              </a:xfrm>
              <a:prstGeom prst="rect">
                <a:avLst/>
              </a:prstGeom>
              <a:blipFill rotWithShape="1">
                <a:blip r:embed="rId2"/>
                <a:stretch>
                  <a:fillRect l="-8" t="-41" r="2" b="4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TIMING" val="|21.8"/>
</p:tagLst>
</file>

<file path=ppt/tags/tag10.xml><?xml version="1.0" encoding="utf-8"?>
<p:tagLst xmlns:p="http://schemas.openxmlformats.org/presentationml/2006/main">
  <p:tag name="KSO_WM_DIAGRAM_VIRTUALLY_FRAME" val="{&quot;height&quot;:408.1102362204724,&quot;left&quot;:191.68433070866143,&quot;top&quot;:97.8,&quot;width&quot;:619.9691338582677}"/>
</p:tagLst>
</file>

<file path=ppt/tags/tag11.xml><?xml version="1.0" encoding="utf-8"?>
<p:tagLst xmlns:p="http://schemas.openxmlformats.org/presentationml/2006/main">
  <p:tag name="OUTPUTDPI" val="1200"/>
  <p:tag name="ORIGINALHEIGHT" val="133.5"/>
  <p:tag name="ORIGINALWIDTH" val="3643.5"/>
  <p:tag name="LATEXADDIN" val="\documentclass{article}&#10;\usepackage{amsmath}&#10;\usepackage{amsfonts}&#10;\usepackage{amssymb}&#10;\newcommand{\R}{\mathbb{R}}&#10;\pagestyle{empty}&#10;\begin{document}&#10;&#10;$G_{t: t+n} \doteq R_{t+1}+\gamma R_{t+2}+\cdots+\gamma^{n-1} R_{t+n}+\gamma^{n} Q_{t+n-1}\left(S_{t+n}, A_{t+n}\right)$&#10;&#10;\end{document}"/>
  <p:tag name="IGUANATEXSIZE" val="18"/>
  <p:tag name="IGUANATEXCURSOR" val="271"/>
  <p:tag name="TRANSPARENCY" val="True"/>
  <p:tag name="FILENAME" val=""/>
  <p:tag name="LATEXENGINEID" val="0"/>
  <p:tag name="TEMPFOLDER" val="c:\temp\"/>
  <p:tag name="LATEXFORMHEIGHT" val="473"/>
  <p:tag name="LATEXFORMWIDTH" val="751"/>
  <p:tag name="LATEXFORMWRAP" val="True"/>
  <p:tag name="BITMAPVECTOR" val="0"/>
</p:tagLst>
</file>

<file path=ppt/tags/tag12.xml><?xml version="1.0" encoding="utf-8"?>
<p:tagLst xmlns:p="http://schemas.openxmlformats.org/presentationml/2006/main">
  <p:tag name="OUTPUTDPI" val="1200"/>
  <p:tag name="ORIGINALHEIGHT" val="124.5"/>
  <p:tag name="ORIGINALWIDTH" val="3351.75"/>
  <p:tag name="LATEXADDIN" val="\documentclass{article}&#10;\usepackage{amsmath}&#10;\usepackage{amsfonts}&#10;\usepackage{amssymb}&#10;\newcommand{\R}{\mathbb{R}}&#10;\pagestyle{empty}&#10;\begin{document}&#10;&#10;$Q_{t+n}\left(S_{t}, A_{t}\right) \doteq Q_{t+n-1}\left(S_{t}, A_{t}\right)+\alpha\left[G_{t: t+n}-Q_{t+n-1}\left(S_{t}, A_{t}\right)\right]$&#10;&#10;\end{document}"/>
  <p:tag name="IGUANATEXSIZE" val="18"/>
  <p:tag name="IGUANATEXCURSOR" val="293"/>
  <p:tag name="TRANSPARENCY" val="True"/>
  <p:tag name="FILENAME" val=""/>
  <p:tag name="LATEXENGINEID" val="0"/>
  <p:tag name="TEMPFOLDER" val="c:\temp\"/>
  <p:tag name="LATEXFORMHEIGHT" val="473"/>
  <p:tag name="LATEXFORMWIDTH" val="751"/>
  <p:tag name="LATEXFORMWRAP" val="True"/>
  <p:tag name="BITMAPVECTOR" val="0"/>
</p:tagLst>
</file>

<file path=ppt/tags/tag2.xml><?xml version="1.0" encoding="utf-8"?>
<p:tagLst xmlns:p="http://schemas.openxmlformats.org/presentationml/2006/main">
  <p:tag name="KSO_WM_DIAGRAM_VIRTUALLY_FRAME" val="{&quot;height&quot;:408.1102362204724,&quot;left&quot;:191.68433070866143,&quot;top&quot;:97.8,&quot;width&quot;:619.9691338582677}"/>
</p:tagLst>
</file>

<file path=ppt/tags/tag3.xml><?xml version="1.0" encoding="utf-8"?>
<p:tagLst xmlns:p="http://schemas.openxmlformats.org/presentationml/2006/main">
  <p:tag name="KSO_WM_DIAGRAM_VIRTUALLY_FRAME" val="{&quot;height&quot;:408.1102362204724,&quot;left&quot;:191.68433070866143,&quot;top&quot;:97.8,&quot;width&quot;:619.9691338582677}"/>
</p:tagLst>
</file>

<file path=ppt/tags/tag4.xml><?xml version="1.0" encoding="utf-8"?>
<p:tagLst xmlns:p="http://schemas.openxmlformats.org/presentationml/2006/main">
  <p:tag name="KSO_WM_DIAGRAM_VIRTUALLY_FRAME" val="{&quot;height&quot;:408.1102362204724,&quot;left&quot;:191.68433070866143,&quot;top&quot;:97.8,&quot;width&quot;:619.9691338582677}"/>
</p:tagLst>
</file>

<file path=ppt/tags/tag5.xml><?xml version="1.0" encoding="utf-8"?>
<p:tagLst xmlns:p="http://schemas.openxmlformats.org/presentationml/2006/main">
  <p:tag name="KSO_WM_DIAGRAM_VIRTUALLY_FRAME" val="{&quot;height&quot;:408.1102362204724,&quot;left&quot;:191.68433070866143,&quot;top&quot;:97.8,&quot;width&quot;:619.9691338582677}"/>
</p:tagLst>
</file>

<file path=ppt/tags/tag6.xml><?xml version="1.0" encoding="utf-8"?>
<p:tagLst xmlns:p="http://schemas.openxmlformats.org/presentationml/2006/main">
  <p:tag name="KSO_WM_DIAGRAM_VIRTUALLY_FRAME" val="{&quot;height&quot;:408.1102362204724,&quot;left&quot;:191.68433070866143,&quot;top&quot;:97.8,&quot;width&quot;:619.9691338582677}"/>
</p:tagLst>
</file>

<file path=ppt/tags/tag7.xml><?xml version="1.0" encoding="utf-8"?>
<p:tagLst xmlns:p="http://schemas.openxmlformats.org/presentationml/2006/main">
  <p:tag name="KSO_WM_DIAGRAM_VIRTUALLY_FRAME" val="{&quot;height&quot;:408.1102362204724,&quot;left&quot;:191.68433070866143,&quot;top&quot;:97.8,&quot;width&quot;:619.9691338582677}"/>
</p:tagLst>
</file>

<file path=ppt/tags/tag8.xml><?xml version="1.0" encoding="utf-8"?>
<p:tagLst xmlns:p="http://schemas.openxmlformats.org/presentationml/2006/main">
  <p:tag name="KSO_WM_DIAGRAM_VIRTUALLY_FRAME" val="{&quot;height&quot;:408.1102362204724,&quot;left&quot;:191.68433070866143,&quot;top&quot;:97.8,&quot;width&quot;:619.9691338582677}"/>
</p:tagLst>
</file>

<file path=ppt/tags/tag9.xml><?xml version="1.0" encoding="utf-8"?>
<p:tagLst xmlns:p="http://schemas.openxmlformats.org/presentationml/2006/main">
  <p:tag name="KSO_WM_DIAGRAM_VIRTUALLY_FRAME" val="{&quot;height&quot;:408.1102362204724,&quot;left&quot;:191.68433070866143,&quot;top&quot;:97.8,&quot;width&quot;:619.9691338582677}"/>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8393</Words>
  <Application>WPS 演示</Application>
  <PresentationFormat>宽屏</PresentationFormat>
  <Paragraphs>614</Paragraphs>
  <Slides>51</Slides>
  <Notes>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51</vt:i4>
      </vt:variant>
    </vt:vector>
  </HeadingPairs>
  <TitlesOfParts>
    <vt:vector size="73" baseType="lpstr">
      <vt:lpstr>Arial</vt:lpstr>
      <vt:lpstr>宋体</vt:lpstr>
      <vt:lpstr>Wingdings</vt:lpstr>
      <vt:lpstr>微软雅黑</vt:lpstr>
      <vt:lpstr>Arial</vt:lpstr>
      <vt:lpstr>Times New Roman</vt:lpstr>
      <vt:lpstr>阿里巴巴普惠体 B</vt:lpstr>
      <vt:lpstr>阿里巴巴普惠体 R</vt:lpstr>
      <vt:lpstr>等线</vt:lpstr>
      <vt:lpstr>Impact</vt:lpstr>
      <vt:lpstr>Cambria Math</vt:lpstr>
      <vt:lpstr>MS Mincho</vt:lpstr>
      <vt:lpstr>Arial Unicode MS</vt:lpstr>
      <vt:lpstr>Calibri</vt:lpstr>
      <vt:lpstr>Calibri</vt:lpstr>
      <vt:lpstr>阿里巴巴普惠体 R</vt:lpstr>
      <vt:lpstr>阿里巴巴普惠体 B</vt:lpstr>
      <vt:lpstr>Times New Roman</vt:lpstr>
      <vt:lpstr>Segoe Print</vt:lpstr>
      <vt:lpstr>Wingdings</vt:lpstr>
      <vt:lpstr>Consolas</vt:lpstr>
      <vt:lpstr>默认设计模板</vt:lpstr>
      <vt:lpstr>深度学习-强化模型  </vt:lpstr>
      <vt:lpstr>本章目录</vt:lpstr>
      <vt:lpstr>1.强化模型概述</vt:lpstr>
      <vt:lpstr>两种人工智能任务类型</vt:lpstr>
      <vt:lpstr>PowerPoint 演示文稿</vt:lpstr>
      <vt:lpstr>强化学习定义</vt:lpstr>
      <vt:lpstr>强化学习交互过程</vt:lpstr>
      <vt:lpstr>强化学习特征：在与动态环境的交互中学习</vt:lpstr>
      <vt:lpstr>马尔可夫过程</vt:lpstr>
      <vt:lpstr>马尔可夫决策过程</vt:lpstr>
      <vt:lpstr>MDP五元组</vt:lpstr>
      <vt:lpstr>有模型的强化学习</vt:lpstr>
      <vt:lpstr>有模型的强化学习</vt:lpstr>
      <vt:lpstr>无模型的强化学习</vt:lpstr>
      <vt:lpstr>蒙特卡洛方法(Monte-Carlo methods, MC)</vt:lpstr>
      <vt:lpstr>蒙特卡洛价值估计</vt:lpstr>
      <vt:lpstr>增量蒙特卡洛更新</vt:lpstr>
      <vt:lpstr>时序差分方法(Temporal Difference methods, TD)</vt:lpstr>
      <vt:lpstr>多步时序差分学习</vt:lpstr>
      <vt:lpstr>蒙特卡洛和时序差分的优缺点</vt:lpstr>
      <vt:lpstr>重要性采样</vt:lpstr>
      <vt:lpstr>离线策略学习</vt:lpstr>
      <vt:lpstr>参数化策略</vt:lpstr>
      <vt:lpstr>策略梯度定理</vt:lpstr>
      <vt:lpstr>深度强化学习的崛起</vt:lpstr>
      <vt:lpstr>深度强化学习</vt:lpstr>
      <vt:lpstr>端到端强化学习</vt:lpstr>
      <vt:lpstr>深度强化学习的分类</vt:lpstr>
      <vt:lpstr>深度强化学习的研究前沿</vt:lpstr>
      <vt:lpstr>强化学习的落地场景</vt:lpstr>
      <vt:lpstr>2.经典强化模型</vt:lpstr>
      <vt:lpstr>SARSA：在线策略(on-policy)控制</vt:lpstr>
      <vt:lpstr>多步Sarsa</vt:lpstr>
      <vt:lpstr>QLearning：离线策略(off-policy)控制</vt:lpstr>
      <vt:lpstr>DynaQ</vt:lpstr>
      <vt:lpstr>深度Q网络（DQN）</vt:lpstr>
      <vt:lpstr>Double DQN</vt:lpstr>
      <vt:lpstr>Dueling DQN</vt:lpstr>
      <vt:lpstr>网络结构</vt:lpstr>
      <vt:lpstr>优势函数的优点</vt:lpstr>
      <vt:lpstr>Rainbow: 结合众多Value-based DRL方法</vt:lpstr>
      <vt:lpstr>REINFORCE（蒙特卡洛策略梯度）</vt:lpstr>
      <vt:lpstr>REINFORCE存在的问题</vt:lpstr>
      <vt:lpstr>Actor-Critic</vt:lpstr>
      <vt:lpstr>A3C: 异步A2C方法</vt:lpstr>
      <vt:lpstr>TRPO</vt:lpstr>
      <vt:lpstr>PPO: Proximal Policy Optimization</vt:lpstr>
      <vt:lpstr>SAC(Soft Actor-Critic)</vt:lpstr>
      <vt:lpstr>DDPG</vt:lpstr>
      <vt:lpstr>参考文献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廖远</cp:lastModifiedBy>
  <cp:revision>323</cp:revision>
  <dcterms:created xsi:type="dcterms:W3CDTF">2019-06-19T02:08:00Z</dcterms:created>
  <dcterms:modified xsi:type="dcterms:W3CDTF">2025-09-03T01:53:00Z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7CF76CCD846C43B18FCB83799684EC09_11</vt:lpwstr>
  </property>
</Properties>
</file>